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6" r:id="rId3"/>
    <p:sldId id="268" r:id="rId4"/>
    <p:sldId id="285" r:id="rId5"/>
    <p:sldId id="267" r:id="rId6"/>
    <p:sldId id="258" r:id="rId7"/>
    <p:sldId id="263" r:id="rId8"/>
    <p:sldId id="281" r:id="rId9"/>
    <p:sldId id="284" r:id="rId10"/>
    <p:sldId id="282" r:id="rId11"/>
    <p:sldId id="283" r:id="rId12"/>
    <p:sldId id="278" r:id="rId13"/>
    <p:sldId id="279" r:id="rId14"/>
    <p:sldId id="280" r:id="rId15"/>
    <p:sldId id="287" r:id="rId16"/>
    <p:sldId id="269" r:id="rId17"/>
    <p:sldId id="273" r:id="rId18"/>
    <p:sldId id="272" r:id="rId19"/>
    <p:sldId id="277" r:id="rId20"/>
    <p:sldId id="274" r:id="rId21"/>
    <p:sldId id="276" r:id="rId22"/>
    <p:sldId id="275" r:id="rId23"/>
    <p:sldId id="290" r:id="rId24"/>
    <p:sldId id="289" r:id="rId25"/>
    <p:sldId id="293" r:id="rId26"/>
    <p:sldId id="288" r:id="rId27"/>
    <p:sldId id="291" r:id="rId28"/>
    <p:sldId id="29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7260" autoAdjust="0"/>
  </p:normalViewPr>
  <p:slideViewPr>
    <p:cSldViewPr snapToGrid="0" snapToObjects="1">
      <p:cViewPr>
        <p:scale>
          <a:sx n="143" d="100"/>
          <a:sy n="143" d="100"/>
        </p:scale>
        <p:origin x="-3440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18905300768531"/>
          <c:y val="0.0760608010074187"/>
          <c:w val="0.884715433007895"/>
          <c:h val="0.788757106226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flip="none" rotWithShape="1">
              <a:gsLst>
                <a:gs pos="28000">
                  <a:schemeClr val="accent2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c:spPr>
          <c:invertIfNegative val="0"/>
          <c:dLbls>
            <c:txPr>
              <a:bodyPr/>
              <a:lstStyle/>
              <a:p>
                <a:pPr>
                  <a:defRPr sz="2400" b="1" i="0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1997</c:v>
                </c:pt>
                <c:pt idx="1">
                  <c:v>2007</c:v>
                </c:pt>
                <c:pt idx="2">
                  <c:v>2012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49.0</c:v>
                </c:pt>
                <c:pt idx="1">
                  <c:v>61.0</c:v>
                </c:pt>
                <c:pt idx="2">
                  <c:v>148.0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2130093624"/>
        <c:axId val="-2130090520"/>
      </c:barChart>
      <c:catAx>
        <c:axId val="-2130093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 i="0">
                <a:solidFill>
                  <a:schemeClr val="tx2"/>
                </a:solidFill>
              </a:defRPr>
            </a:pPr>
            <a:endParaRPr lang="en-US"/>
          </a:p>
        </c:txPr>
        <c:crossAx val="-2130090520"/>
        <c:crosses val="autoZero"/>
        <c:auto val="1"/>
        <c:lblAlgn val="ctr"/>
        <c:lblOffset val="100"/>
        <c:noMultiLvlLbl val="0"/>
      </c:catAx>
      <c:valAx>
        <c:axId val="-2130090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 i="0">
                <a:solidFill>
                  <a:schemeClr val="tx2"/>
                </a:solidFill>
              </a:defRPr>
            </a:pPr>
            <a:endParaRPr lang="en-US"/>
          </a:p>
        </c:txPr>
        <c:crossAx val="-2130093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flip="none" rotWithShape="1">
              <a:gsLst>
                <a:gs pos="28000">
                  <a:schemeClr val="accent2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0.00619301557067965"/>
                  <c:y val="-0.0366498832326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123860311413594"/>
                  <c:y val="-0.04581235404075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464476167800965"/>
                  <c:y val="-0.070245609529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Sheet1!$A$2:$A$4</c:f>
              <c:numCache>
                <c:formatCode>General</c:formatCode>
                <c:ptCount val="3"/>
                <c:pt idx="0">
                  <c:v>1997.0</c:v>
                </c:pt>
                <c:pt idx="1">
                  <c:v>2007.0</c:v>
                </c:pt>
                <c:pt idx="2">
                  <c:v>2012.0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3520.0</c:v>
                </c:pt>
                <c:pt idx="1">
                  <c:v>4798.0</c:v>
                </c:pt>
                <c:pt idx="2">
                  <c:v>9633.0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2130036808"/>
        <c:axId val="-2130033896"/>
      </c:barChart>
      <c:catAx>
        <c:axId val="-2130036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  <c:crossAx val="-2130033896"/>
        <c:crosses val="autoZero"/>
        <c:auto val="1"/>
        <c:lblAlgn val="ctr"/>
        <c:lblOffset val="100"/>
        <c:noMultiLvlLbl val="0"/>
      </c:catAx>
      <c:valAx>
        <c:axId val="-2130033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c:txPr>
        <c:crossAx val="-2130036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="1" i="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4D557-9B81-C14A-88D7-7DA9122C059F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E26D2-5819-DC44-A725-6423D6A72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07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4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40% das </a:t>
            </a:r>
            <a:r>
              <a:rPr lang="en-US" dirty="0" err="1" smtClean="0"/>
              <a:t>vagas</a:t>
            </a:r>
            <a:r>
              <a:rPr lang="en-US" dirty="0" smtClean="0"/>
              <a:t> </a:t>
            </a:r>
            <a:r>
              <a:rPr lang="en-US" dirty="0" err="1" smtClean="0"/>
              <a:t>oferecidas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0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00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DITADURA DOS FORMULÁRIOS…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58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Esqueceram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extinguir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Licencitura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Noturna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Física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Repetimos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Ofício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mostrando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ficou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faltando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Solução</a:t>
            </a:r>
            <a:r>
              <a:rPr lang="en-US" baseline="0" dirty="0" smtClean="0"/>
              <a:t>: A IES </a:t>
            </a:r>
            <a:r>
              <a:rPr lang="en-US" baseline="0" dirty="0" err="1" smtClean="0"/>
              <a:t>deve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encaminhar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ofício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solicitando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extinção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curso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1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 era </a:t>
            </a:r>
            <a:r>
              <a:rPr lang="en-US" dirty="0" err="1" smtClean="0"/>
              <a:t>tão</a:t>
            </a:r>
            <a:r>
              <a:rPr lang="en-US" dirty="0" smtClean="0"/>
              <a:t> </a:t>
            </a:r>
            <a:r>
              <a:rPr lang="en-US" dirty="0" err="1" smtClean="0"/>
              <a:t>fácil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responderam</a:t>
            </a:r>
            <a:r>
              <a:rPr lang="en-US" dirty="0" smtClean="0"/>
              <a:t>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agosto</a:t>
            </a:r>
            <a:r>
              <a:rPr lang="en-US" dirty="0" smtClean="0"/>
              <a:t>? 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gostei</a:t>
            </a:r>
            <a:r>
              <a:rPr lang="en-US" dirty="0" smtClean="0"/>
              <a:t> do TOM 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mensagem</a:t>
            </a:r>
            <a:r>
              <a:rPr lang="en-US" baseline="0" dirty="0" smtClean="0"/>
              <a:t>. Este </a:t>
            </a:r>
            <a:r>
              <a:rPr lang="en-US" baseline="0" dirty="0" err="1" smtClean="0"/>
              <a:t>rosa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muito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suspeito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03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baseline="0" dirty="0" smtClean="0"/>
              <a:t> e-MEC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metamorfose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ambulante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tenham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mudado</a:t>
            </a:r>
            <a:r>
              <a:rPr lang="en-US" baseline="0" smtClean="0"/>
              <a:t>….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E26D2-5819-DC44-A725-6423D6A72A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5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79294" y="1027939"/>
            <a:ext cx="8787384" cy="86400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rgbClr val="FFFFFF"/>
              </a:gs>
            </a:gsLst>
            <a:lin ang="0" scaled="1"/>
            <a:tileRect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925" y="6436191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tx2"/>
                </a:solidFill>
                <a:latin typeface="Snell Roundhand Black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895621" y="526116"/>
            <a:ext cx="534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 UFF no</a:t>
            </a:r>
            <a:r>
              <a:rPr lang="en-US" baseline="0" dirty="0" smtClean="0">
                <a:solidFill>
                  <a:schemeClr val="tx2"/>
                </a:solidFill>
              </a:rPr>
              <a:t> </a:t>
            </a:r>
            <a:r>
              <a:rPr lang="en-US" baseline="0" dirty="0" err="1" smtClean="0">
                <a:solidFill>
                  <a:schemeClr val="tx2"/>
                </a:solidFill>
              </a:rPr>
              <a:t>Censo</a:t>
            </a:r>
            <a:r>
              <a:rPr lang="en-US" baseline="0" dirty="0" smtClean="0">
                <a:solidFill>
                  <a:schemeClr val="tx2"/>
                </a:solidFill>
              </a:rPr>
              <a:t> do </a:t>
            </a:r>
            <a:r>
              <a:rPr lang="en-US" baseline="0" dirty="0" err="1" smtClean="0">
                <a:solidFill>
                  <a:schemeClr val="tx2"/>
                </a:solidFill>
              </a:rPr>
              <a:t>Ensino</a:t>
            </a:r>
            <a:r>
              <a:rPr lang="en-US" baseline="0" dirty="0" smtClean="0">
                <a:solidFill>
                  <a:schemeClr val="tx2"/>
                </a:solidFill>
              </a:rPr>
              <a:t> Superior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procuradorinstitucional.uff@gmail.com" TargetMode="External"/><Relationship Id="rId3" Type="http://schemas.openxmlformats.org/officeDocument/2006/relationships/hyperlink" Target="https://sites.google.com/site/pgiproplanuff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071880"/>
            <a:ext cx="8307387" cy="2055620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A Universidade  Federal Fluminense </a:t>
            </a:r>
            <a:r>
              <a:rPr lang="pt-BR" dirty="0">
                <a:solidFill>
                  <a:schemeClr val="tx2"/>
                </a:solidFill>
              </a:rPr>
              <a:t>no </a:t>
            </a:r>
            <a:r>
              <a:rPr lang="pt-BR" dirty="0" smtClean="0">
                <a:solidFill>
                  <a:schemeClr val="tx2"/>
                </a:solidFill>
              </a:rPr>
              <a:t>Censo do Ensino Superior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3" y="4888413"/>
            <a:ext cx="7837487" cy="681445"/>
          </a:xfrm>
        </p:spPr>
        <p:txBody>
          <a:bodyPr>
            <a:noAutofit/>
          </a:bodyPr>
          <a:lstStyle/>
          <a:p>
            <a:pPr algn="r"/>
            <a:r>
              <a:rPr lang="en-US" sz="1600" dirty="0" smtClean="0">
                <a:solidFill>
                  <a:schemeClr val="tx2"/>
                </a:solidFill>
              </a:rPr>
              <a:t>III </a:t>
            </a:r>
            <a:r>
              <a:rPr lang="en-US" sz="1600" dirty="0" err="1" smtClean="0">
                <a:solidFill>
                  <a:schemeClr val="tx2"/>
                </a:solidFill>
              </a:rPr>
              <a:t>Encontro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</a:rPr>
              <a:t>Nacional</a:t>
            </a:r>
            <a:r>
              <a:rPr lang="en-US" sz="1600" dirty="0" smtClean="0">
                <a:solidFill>
                  <a:schemeClr val="tx2"/>
                </a:solidFill>
              </a:rPr>
              <a:t> do </a:t>
            </a:r>
            <a:r>
              <a:rPr lang="en-US" sz="1600" dirty="0" err="1" smtClean="0">
                <a:solidFill>
                  <a:schemeClr val="tx2"/>
                </a:solidFill>
              </a:rPr>
              <a:t>Censo</a:t>
            </a:r>
            <a:r>
              <a:rPr lang="en-US" sz="1600" dirty="0" smtClean="0">
                <a:solidFill>
                  <a:schemeClr val="tx2"/>
                </a:solidFill>
              </a:rPr>
              <a:t> do </a:t>
            </a:r>
            <a:r>
              <a:rPr lang="en-US" sz="1600" dirty="0" err="1" smtClean="0">
                <a:solidFill>
                  <a:schemeClr val="tx2"/>
                </a:solidFill>
              </a:rPr>
              <a:t>Ensino</a:t>
            </a:r>
            <a:r>
              <a:rPr lang="en-US" sz="1600" dirty="0" smtClean="0">
                <a:solidFill>
                  <a:schemeClr val="tx2"/>
                </a:solidFill>
              </a:rPr>
              <a:t> Superior</a:t>
            </a:r>
          </a:p>
          <a:p>
            <a:pPr algn="r"/>
            <a:r>
              <a:rPr lang="en-US" sz="1600" dirty="0" err="1" smtClean="0">
                <a:solidFill>
                  <a:schemeClr val="tx2"/>
                </a:solidFill>
              </a:rPr>
              <a:t>Foz</a:t>
            </a:r>
            <a:r>
              <a:rPr lang="en-US" sz="1600" dirty="0" smtClean="0">
                <a:solidFill>
                  <a:schemeClr val="tx2"/>
                </a:solidFill>
              </a:rPr>
              <a:t> do Iguaçu – 5 de </a:t>
            </a:r>
            <a:r>
              <a:rPr lang="en-US" sz="1600" dirty="0" err="1">
                <a:solidFill>
                  <a:schemeClr val="tx2"/>
                </a:solidFill>
              </a:rPr>
              <a:t>n</a:t>
            </a:r>
            <a:r>
              <a:rPr lang="en-US" sz="1600" dirty="0" err="1" smtClean="0">
                <a:solidFill>
                  <a:schemeClr val="tx2"/>
                </a:solidFill>
              </a:rPr>
              <a:t>ovembro</a:t>
            </a:r>
            <a:r>
              <a:rPr lang="en-US" sz="1600" dirty="0" smtClean="0">
                <a:solidFill>
                  <a:schemeClr val="tx2"/>
                </a:solidFill>
              </a:rPr>
              <a:t> de 2013 </a:t>
            </a:r>
          </a:p>
        </p:txBody>
      </p:sp>
    </p:spTree>
    <p:extLst>
      <p:ext uri="{BB962C8B-B14F-4D97-AF65-F5344CB8AC3E}">
        <p14:creationId xmlns:p14="http://schemas.microsoft.com/office/powerpoint/2010/main" val="179460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14312"/>
            <a:ext cx="8308975" cy="633631"/>
          </a:xfrm>
        </p:spPr>
        <p:txBody>
          <a:bodyPr/>
          <a:lstStyle/>
          <a:p>
            <a:pPr algn="ctr"/>
            <a:r>
              <a:rPr lang="en-US" sz="2800" dirty="0" err="1" smtClean="0">
                <a:solidFill>
                  <a:schemeClr val="tx2"/>
                </a:solidFill>
              </a:rPr>
              <a:t>Consórcio</a:t>
            </a:r>
            <a:r>
              <a:rPr lang="en-US" sz="2800" dirty="0" smtClean="0">
                <a:solidFill>
                  <a:schemeClr val="tx2"/>
                </a:solidFill>
              </a:rPr>
              <a:t> CEDERJ (IES </a:t>
            </a:r>
            <a:r>
              <a:rPr lang="en-US" sz="2800" dirty="0" err="1" smtClean="0">
                <a:solidFill>
                  <a:schemeClr val="tx2"/>
                </a:solidFill>
              </a:rPr>
              <a:t>Públicas</a:t>
            </a:r>
            <a:r>
              <a:rPr lang="en-US" sz="2800" dirty="0" smtClean="0">
                <a:solidFill>
                  <a:schemeClr val="tx2"/>
                </a:solidFill>
              </a:rPr>
              <a:t> do RJ)</a:t>
            </a: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343287"/>
              </p:ext>
            </p:extLst>
          </p:nvPr>
        </p:nvGraphicFramePr>
        <p:xfrm>
          <a:off x="252000" y="2016000"/>
          <a:ext cx="8614397" cy="402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07"/>
                <a:gridCol w="2447199"/>
                <a:gridCol w="877568"/>
                <a:gridCol w="777681"/>
                <a:gridCol w="777682"/>
                <a:gridCol w="692065"/>
                <a:gridCol w="727738"/>
                <a:gridCol w="813355"/>
                <a:gridCol w="884702"/>
              </a:tblGrid>
              <a:tr h="2806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Ord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Polos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UAB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CEFET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UENF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UNIRIO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123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Maracanã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7479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Miguel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Pereira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104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Natividade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Niterói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878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Nova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Friburgo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18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Nova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Iguaçu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490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Paracambi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2961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Petrópolis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5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Piraí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Resende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211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Rio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Bonito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516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24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Rio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das Flores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752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14312"/>
            <a:ext cx="8308975" cy="633631"/>
          </a:xfrm>
        </p:spPr>
        <p:txBody>
          <a:bodyPr/>
          <a:lstStyle/>
          <a:p>
            <a:pPr algn="ctr"/>
            <a:r>
              <a:rPr lang="en-US" sz="2800" dirty="0" err="1" smtClean="0">
                <a:solidFill>
                  <a:schemeClr val="tx2"/>
                </a:solidFill>
              </a:rPr>
              <a:t>Consórcio</a:t>
            </a:r>
            <a:r>
              <a:rPr lang="en-US" sz="2800" dirty="0" smtClean="0">
                <a:solidFill>
                  <a:schemeClr val="tx2"/>
                </a:solidFill>
              </a:rPr>
              <a:t> CEDERJ (IES </a:t>
            </a:r>
            <a:r>
              <a:rPr lang="en-US" sz="2800" dirty="0" err="1" smtClean="0">
                <a:solidFill>
                  <a:schemeClr val="tx2"/>
                </a:solidFill>
              </a:rPr>
              <a:t>Públicas</a:t>
            </a:r>
            <a:r>
              <a:rPr lang="en-US" sz="2800" dirty="0" smtClean="0">
                <a:solidFill>
                  <a:schemeClr val="tx2"/>
                </a:solidFill>
              </a:rPr>
              <a:t> do RJ)</a:t>
            </a: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46651"/>
              </p:ext>
            </p:extLst>
          </p:nvPr>
        </p:nvGraphicFramePr>
        <p:xfrm>
          <a:off x="252000" y="2016000"/>
          <a:ext cx="8614397" cy="3413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07"/>
                <a:gridCol w="2447199"/>
                <a:gridCol w="877568"/>
                <a:gridCol w="777681"/>
                <a:gridCol w="777682"/>
                <a:gridCol w="692065"/>
                <a:gridCol w="727738"/>
                <a:gridCol w="813355"/>
                <a:gridCol w="884702"/>
              </a:tblGrid>
              <a:tr h="2806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Ord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Polos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UAB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CEFET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UENF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UNIRIO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123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25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Rocinha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(*)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7479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26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Santa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Maria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Madalena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104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27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São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Fidélis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28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São Francisco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Itabapoana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878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29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São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Gonçalo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São Pedro da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Aldeia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490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Saquarema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2961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Três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Rios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5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Volta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Redonda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580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Total</a:t>
                      </a:r>
                      <a:r>
                        <a:rPr lang="en-US" sz="1400" b="1" i="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400" b="1" i="0" baseline="0" dirty="0" err="1" smtClean="0">
                          <a:solidFill>
                            <a:schemeClr val="tx2"/>
                          </a:solidFill>
                        </a:rPr>
                        <a:t>Polos</a:t>
                      </a:r>
                      <a:r>
                        <a:rPr lang="en-US" sz="1400" b="1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="1" i="0" baseline="0" dirty="0" err="1" smtClean="0">
                          <a:solidFill>
                            <a:schemeClr val="tx2"/>
                          </a:solidFill>
                        </a:rPr>
                        <a:t>onde</a:t>
                      </a:r>
                      <a:r>
                        <a:rPr lang="en-US" sz="1400" b="1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="1" i="0" baseline="0" dirty="0" err="1" smtClean="0">
                          <a:solidFill>
                            <a:schemeClr val="tx2"/>
                          </a:solidFill>
                        </a:rPr>
                        <a:t>cada</a:t>
                      </a:r>
                      <a:r>
                        <a:rPr lang="en-US" sz="1400" b="1" i="0" baseline="0" dirty="0" smtClean="0">
                          <a:solidFill>
                            <a:schemeClr val="tx2"/>
                          </a:solidFill>
                        </a:rPr>
                        <a:t> IES </a:t>
                      </a:r>
                      <a:r>
                        <a:rPr lang="en-US" sz="1400" b="1" i="0" baseline="0" dirty="0" err="1" smtClean="0">
                          <a:solidFill>
                            <a:schemeClr val="tx2"/>
                          </a:solidFill>
                        </a:rPr>
                        <a:t>atua</a:t>
                      </a:r>
                      <a:endParaRPr lang="en-US" sz="1400" b="1" i="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16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2"/>
                          </a:solidFill>
                        </a:rPr>
                        <a:t>24</a:t>
                      </a:r>
                      <a:endParaRPr lang="en-US" sz="14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6471" y="5886824"/>
            <a:ext cx="756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(*) </a:t>
            </a:r>
            <a:r>
              <a:rPr lang="en-US" dirty="0" err="1" smtClean="0">
                <a:solidFill>
                  <a:schemeClr val="bg1"/>
                </a:solidFill>
              </a:rPr>
              <a:t>Ainda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integra</a:t>
            </a:r>
            <a:r>
              <a:rPr lang="en-US" dirty="0" smtClean="0">
                <a:solidFill>
                  <a:schemeClr val="bg1"/>
                </a:solidFill>
              </a:rPr>
              <a:t> a UAB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32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237340"/>
            <a:ext cx="8308975" cy="420010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Graduação</a:t>
            </a:r>
            <a:r>
              <a:rPr lang="en-US" sz="2400" b="1" dirty="0" smtClean="0">
                <a:solidFill>
                  <a:schemeClr val="tx2"/>
                </a:solidFill>
              </a:rPr>
              <a:t> a </a:t>
            </a:r>
            <a:r>
              <a:rPr lang="en-US" sz="2400" b="1" dirty="0" err="1" smtClean="0">
                <a:solidFill>
                  <a:schemeClr val="tx2"/>
                </a:solidFill>
              </a:rPr>
              <a:t>Distância</a:t>
            </a:r>
            <a:r>
              <a:rPr lang="en-US" sz="2400" b="1" dirty="0" smtClean="0">
                <a:solidFill>
                  <a:schemeClr val="tx2"/>
                </a:solidFill>
              </a:rPr>
              <a:t> – </a:t>
            </a:r>
            <a:r>
              <a:rPr lang="en-US" sz="2400" b="1" dirty="0" err="1" smtClean="0">
                <a:solidFill>
                  <a:schemeClr val="tx2"/>
                </a:solidFill>
              </a:rPr>
              <a:t>EaDgr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30896"/>
              </p:ext>
            </p:extLst>
          </p:nvPr>
        </p:nvGraphicFramePr>
        <p:xfrm>
          <a:off x="558800" y="1974099"/>
          <a:ext cx="8166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1329"/>
                <a:gridCol w="1042296"/>
                <a:gridCol w="1854200"/>
                <a:gridCol w="1438275"/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Cursos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oferecidos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pela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UFF no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CEDERJ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Polos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Vagas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Candidatos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Administração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Pública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874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4.966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Tecnologia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Sistemas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Computação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19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1.598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5.296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Letras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600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2.440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Matemática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17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1.210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2.776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Totais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(de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Polos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onde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a UFF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atua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vagas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candidatos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4.282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15.478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8800" y="4945406"/>
            <a:ext cx="816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30 </a:t>
            </a:r>
            <a:r>
              <a:rPr lang="en-US" dirty="0" err="1" smtClean="0">
                <a:solidFill>
                  <a:schemeClr val="bg1"/>
                </a:solidFill>
              </a:rPr>
              <a:t>registros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listagem</a:t>
            </a:r>
            <a:r>
              <a:rPr lang="en-US" dirty="0" smtClean="0">
                <a:solidFill>
                  <a:schemeClr val="bg1"/>
                </a:solidFill>
              </a:rPr>
              <a:t> dos </a:t>
            </a:r>
            <a:r>
              <a:rPr lang="en-US" dirty="0" err="1" smtClean="0">
                <a:solidFill>
                  <a:schemeClr val="bg1"/>
                </a:solidFill>
              </a:rPr>
              <a:t>endereços</a:t>
            </a:r>
            <a:r>
              <a:rPr lang="en-US" dirty="0" smtClean="0">
                <a:solidFill>
                  <a:schemeClr val="bg1"/>
                </a:solidFill>
              </a:rPr>
              <a:t> da UFF (</a:t>
            </a:r>
            <a:r>
              <a:rPr lang="en-US" dirty="0" err="1" smtClean="0">
                <a:solidFill>
                  <a:schemeClr val="bg1"/>
                </a:solidFill>
              </a:rPr>
              <a:t>fora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polos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triplicados</a:t>
            </a:r>
            <a:r>
              <a:rPr lang="en-US" dirty="0" smtClean="0">
                <a:solidFill>
                  <a:schemeClr val="bg1"/>
                </a:solidFill>
              </a:rPr>
              <a:t> e </a:t>
            </a:r>
            <a:r>
              <a:rPr lang="en-US" dirty="0" err="1" smtClean="0">
                <a:solidFill>
                  <a:schemeClr val="bg1"/>
                </a:solidFill>
              </a:rPr>
              <a:t>duplicados</a:t>
            </a:r>
            <a:r>
              <a:rPr lang="en-US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800" y="5490474"/>
            <a:ext cx="816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2013, </a:t>
            </a:r>
            <a:r>
              <a:rPr lang="en-US" b="1" dirty="0" err="1" smtClean="0">
                <a:solidFill>
                  <a:schemeClr val="bg1"/>
                </a:solidFill>
              </a:rPr>
              <a:t>mais</a:t>
            </a:r>
            <a:r>
              <a:rPr lang="en-US" b="1" dirty="0" smtClean="0">
                <a:solidFill>
                  <a:schemeClr val="bg1"/>
                </a:solidFill>
              </a:rPr>
              <a:t> de </a:t>
            </a:r>
            <a:r>
              <a:rPr lang="en-US" b="1" dirty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0%</a:t>
            </a:r>
            <a:r>
              <a:rPr lang="en-US" dirty="0" smtClean="0">
                <a:solidFill>
                  <a:schemeClr val="bg1"/>
                </a:solidFill>
              </a:rPr>
              <a:t> das </a:t>
            </a:r>
            <a:r>
              <a:rPr lang="en-US" dirty="0" err="1" smtClean="0">
                <a:solidFill>
                  <a:schemeClr val="bg1"/>
                </a:solidFill>
              </a:rPr>
              <a:t>vagas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ensino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graduação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EaD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81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237340"/>
            <a:ext cx="8308975" cy="420010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Especialização</a:t>
            </a:r>
            <a:r>
              <a:rPr lang="en-US" sz="2400" b="1" dirty="0" smtClean="0">
                <a:solidFill>
                  <a:schemeClr val="tx2"/>
                </a:solidFill>
              </a:rPr>
              <a:t> a </a:t>
            </a:r>
            <a:r>
              <a:rPr lang="en-US" sz="2400" b="1" dirty="0" err="1" smtClean="0">
                <a:solidFill>
                  <a:schemeClr val="tx2"/>
                </a:solidFill>
              </a:rPr>
              <a:t>Distância</a:t>
            </a:r>
            <a:r>
              <a:rPr lang="en-US" sz="2400" b="1" dirty="0" smtClean="0">
                <a:solidFill>
                  <a:schemeClr val="tx2"/>
                </a:solidFill>
              </a:rPr>
              <a:t> – </a:t>
            </a:r>
            <a:r>
              <a:rPr lang="en-US" sz="2400" b="1" dirty="0" err="1" smtClean="0">
                <a:solidFill>
                  <a:schemeClr val="tx2"/>
                </a:solidFill>
              </a:rPr>
              <a:t>EaDes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653365"/>
              </p:ext>
            </p:extLst>
          </p:nvPr>
        </p:nvGraphicFramePr>
        <p:xfrm>
          <a:off x="252000" y="2016000"/>
          <a:ext cx="8640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5258"/>
                <a:gridCol w="1451198"/>
                <a:gridCol w="1961801"/>
                <a:gridCol w="1521743"/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Cursos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Especialização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UFF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Estados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Polos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Matriculados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em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2012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Gestão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Saúde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Pública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RJ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253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Gestão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Administração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Pública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RJ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338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Gestão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Pública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Municipal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RJ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277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Planejamento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Implementação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Gestão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EaD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AC, ES,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MG, PA, RJ e SP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64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5.478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Novas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Tecnologias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no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Ensino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Matemática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ES,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MG, PA, RJ e SP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53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1.431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Leitura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Produção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Textual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RJ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308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30445">
                <a:tc>
                  <a:txBody>
                    <a:bodyPr/>
                    <a:lstStyle/>
                    <a:p>
                      <a:r>
                        <a:rPr lang="en-US" sz="1800" b="1" i="0" dirty="0" smtClean="0">
                          <a:solidFill>
                            <a:schemeClr val="tx2"/>
                          </a:solidFill>
                        </a:rPr>
                        <a:t>Total</a:t>
                      </a:r>
                      <a:endParaRPr lang="en-US" sz="18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1800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chemeClr val="tx2"/>
                          </a:solidFill>
                        </a:rPr>
                        <a:t>67</a:t>
                      </a:r>
                      <a:endParaRPr lang="en-US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i="0" dirty="0" smtClean="0">
                          <a:solidFill>
                            <a:schemeClr val="tx2"/>
                          </a:solidFill>
                        </a:rPr>
                        <a:t>8.085</a:t>
                      </a:r>
                      <a:endParaRPr lang="en-US" b="1" i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1649" y="6110091"/>
            <a:ext cx="816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Estes </a:t>
            </a:r>
            <a:r>
              <a:rPr lang="en-US" sz="1600" dirty="0" err="1" smtClean="0">
                <a:solidFill>
                  <a:schemeClr val="bg1"/>
                </a:solidFill>
              </a:rPr>
              <a:t>cursos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estão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sendo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apresentados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por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gerarem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67 </a:t>
            </a:r>
            <a:r>
              <a:rPr lang="en-US" sz="1600" b="1" dirty="0" err="1" smtClean="0">
                <a:solidFill>
                  <a:schemeClr val="bg1"/>
                </a:solidFill>
              </a:rPr>
              <a:t>registros</a:t>
            </a:r>
            <a:r>
              <a:rPr lang="en-US" sz="1600" b="1" dirty="0" smtClean="0">
                <a:solidFill>
                  <a:schemeClr val="bg1"/>
                </a:solidFill>
              </a:rPr>
              <a:t> no </a:t>
            </a:r>
            <a:r>
              <a:rPr lang="en-US" sz="1600" b="1" dirty="0" err="1" smtClean="0">
                <a:solidFill>
                  <a:schemeClr val="bg1"/>
                </a:solidFill>
              </a:rPr>
              <a:t>cadastro</a:t>
            </a:r>
            <a:r>
              <a:rPr lang="en-US" sz="1600" b="1" dirty="0" smtClean="0">
                <a:solidFill>
                  <a:schemeClr val="bg1"/>
                </a:solidFill>
              </a:rPr>
              <a:t> da UFF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68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237340"/>
            <a:ext cx="8308975" cy="420010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Unidades</a:t>
            </a:r>
            <a:r>
              <a:rPr lang="en-US" sz="2400" b="1" dirty="0" smtClean="0">
                <a:solidFill>
                  <a:schemeClr val="tx2"/>
                </a:solidFill>
              </a:rPr>
              <a:t> de </a:t>
            </a:r>
            <a:r>
              <a:rPr lang="en-US" sz="2400" b="1" dirty="0" err="1" smtClean="0">
                <a:solidFill>
                  <a:schemeClr val="tx2"/>
                </a:solidFill>
              </a:rPr>
              <a:t>Ensino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44619"/>
              </p:ext>
            </p:extLst>
          </p:nvPr>
        </p:nvGraphicFramePr>
        <p:xfrm>
          <a:off x="2003777" y="2395502"/>
          <a:ext cx="505177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0668"/>
                <a:gridCol w="1411111"/>
              </a:tblGrid>
              <a:tr h="2133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Unidades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070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Reitoria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Unidade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Sede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Campus do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Gragoatá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52306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Campus da Praia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Vermelha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Campus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2400" baseline="0" dirty="0" err="1" smtClean="0">
                          <a:solidFill>
                            <a:schemeClr val="tx2"/>
                          </a:solidFill>
                        </a:rPr>
                        <a:t>Valonguinho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Unidades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2"/>
                          </a:solidFill>
                        </a:rPr>
                        <a:t>Isoladas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36595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Unidades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2"/>
                          </a:solidFill>
                        </a:rPr>
                        <a:t>fora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2400" baseline="0" dirty="0" err="1" smtClean="0">
                          <a:solidFill>
                            <a:schemeClr val="tx2"/>
                          </a:solidFill>
                        </a:rPr>
                        <a:t>Sede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669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Total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37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376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237340"/>
            <a:ext cx="8308975" cy="420010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Endereços</a:t>
            </a:r>
            <a:r>
              <a:rPr lang="en-US" sz="2400" b="1" dirty="0" smtClean="0">
                <a:solidFill>
                  <a:schemeClr val="tx2"/>
                </a:solidFill>
              </a:rPr>
              <a:t> da UFF no </a:t>
            </a:r>
            <a:r>
              <a:rPr lang="en-US" sz="2400" b="1" dirty="0" err="1" smtClean="0">
                <a:solidFill>
                  <a:schemeClr val="tx2"/>
                </a:solidFill>
              </a:rPr>
              <a:t>cadastro</a:t>
            </a:r>
            <a:r>
              <a:rPr lang="en-US" sz="2400" b="1" dirty="0" smtClean="0">
                <a:solidFill>
                  <a:schemeClr val="tx2"/>
                </a:solidFill>
              </a:rPr>
              <a:t> do e-MEC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66586"/>
              </p:ext>
            </p:extLst>
          </p:nvPr>
        </p:nvGraphicFramePr>
        <p:xfrm>
          <a:off x="2384780" y="2663614"/>
          <a:ext cx="443088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3110"/>
                <a:gridCol w="9877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Nível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Totais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Graduação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Presencial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37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Graduação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Distância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Especialização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Distância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67(*)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Total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134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55335" y="5672667"/>
            <a:ext cx="443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(*) </a:t>
            </a:r>
            <a:r>
              <a:rPr lang="en-US" dirty="0" err="1" smtClean="0">
                <a:solidFill>
                  <a:schemeClr val="bg1"/>
                </a:solidFill>
              </a:rPr>
              <a:t>Felizmente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importaram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todos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917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46" y="1163416"/>
            <a:ext cx="8308975" cy="643245"/>
          </a:xfrm>
        </p:spPr>
        <p:txBody>
          <a:bodyPr/>
          <a:lstStyle/>
          <a:p>
            <a:pPr algn="ctr"/>
            <a:r>
              <a:rPr lang="pt-BR" sz="2400" dirty="0">
                <a:solidFill>
                  <a:schemeClr val="tx2"/>
                </a:solidFill>
              </a:rPr>
              <a:t>Pré-</a:t>
            </a:r>
            <a:r>
              <a:rPr lang="pt-BR" sz="2400" dirty="0" smtClean="0">
                <a:solidFill>
                  <a:schemeClr val="tx2"/>
                </a:solidFill>
              </a:rPr>
              <a:t>requisito </a:t>
            </a:r>
            <a:r>
              <a:rPr lang="pt-BR" sz="2400" dirty="0">
                <a:solidFill>
                  <a:schemeClr val="tx2"/>
                </a:solidFill>
              </a:rPr>
              <a:t>para preenchimento do Censo </a:t>
            </a:r>
            <a:r>
              <a:rPr lang="en-US" sz="2400" dirty="0">
                <a:solidFill>
                  <a:schemeClr val="tx2"/>
                </a:solidFill>
              </a:rPr>
              <a:t>–</a:t>
            </a:r>
            <a:r>
              <a:rPr lang="pt-BR" sz="2400" dirty="0">
                <a:solidFill>
                  <a:schemeClr val="tx2"/>
                </a:solidFill>
              </a:rPr>
              <a:t> O </a:t>
            </a:r>
            <a:r>
              <a:rPr lang="pt-BR" sz="2400" dirty="0" smtClean="0">
                <a:solidFill>
                  <a:schemeClr val="tx2"/>
                </a:solidFill>
              </a:rPr>
              <a:t>CADASTRO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1800" dirty="0" smtClean="0">
                <a:solidFill>
                  <a:schemeClr val="tx2"/>
                </a:solidFill>
              </a:rPr>
              <a:t>Esta demanda visava o Processo de Recredenciamento e o Censo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846" y="1958011"/>
            <a:ext cx="8419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Demanda1: </a:t>
            </a:r>
            <a:r>
              <a:rPr lang="en-US" dirty="0" err="1" smtClean="0">
                <a:solidFill>
                  <a:schemeClr val="tx2"/>
                </a:solidFill>
              </a:rPr>
              <a:t>Polos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EaD</a:t>
            </a:r>
            <a:endParaRPr lang="en-US" dirty="0" smtClean="0">
              <a:solidFill>
                <a:schemeClr val="tx2"/>
              </a:solidFill>
            </a:endParaRP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i="1" dirty="0" smtClean="0">
                <a:solidFill>
                  <a:schemeClr val="tx2"/>
                </a:solidFill>
              </a:rPr>
              <a:t>No </a:t>
            </a:r>
            <a:r>
              <a:rPr lang="en-US" i="1" dirty="0">
                <a:solidFill>
                  <a:schemeClr val="tx2"/>
                </a:solidFill>
              </a:rPr>
              <a:t>item 11 (</a:t>
            </a:r>
            <a:r>
              <a:rPr lang="en-US" i="1" dirty="0" err="1">
                <a:solidFill>
                  <a:schemeClr val="tx2"/>
                </a:solidFill>
              </a:rPr>
              <a:t>Infraestrutura</a:t>
            </a:r>
            <a:r>
              <a:rPr lang="en-US" i="1" dirty="0">
                <a:solidFill>
                  <a:schemeClr val="tx2"/>
                </a:solidFill>
              </a:rPr>
              <a:t> e </a:t>
            </a:r>
            <a:r>
              <a:rPr lang="en-US" i="1" dirty="0" err="1">
                <a:solidFill>
                  <a:schemeClr val="tx2"/>
                </a:solidFill>
              </a:rPr>
              <a:t>Instalações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Acadêmicas</a:t>
            </a:r>
            <a:r>
              <a:rPr lang="en-US" i="1" dirty="0">
                <a:solidFill>
                  <a:schemeClr val="tx2"/>
                </a:solidFill>
              </a:rPr>
              <a:t>) do </a:t>
            </a:r>
            <a:r>
              <a:rPr lang="en-US" i="1" dirty="0" err="1">
                <a:solidFill>
                  <a:schemeClr val="tx2"/>
                </a:solidFill>
              </a:rPr>
              <a:t>processo</a:t>
            </a:r>
            <a:r>
              <a:rPr lang="en-US" i="1" dirty="0">
                <a:solidFill>
                  <a:schemeClr val="tx2"/>
                </a:solidFill>
              </a:rPr>
              <a:t> de </a:t>
            </a:r>
            <a:r>
              <a:rPr lang="en-US" i="1" dirty="0" smtClean="0">
                <a:solidFill>
                  <a:schemeClr val="tx2"/>
                </a:solidFill>
              </a:rPr>
              <a:t>n˚ 201307728 (</a:t>
            </a:r>
            <a:r>
              <a:rPr lang="en-US" i="1" dirty="0" err="1">
                <a:solidFill>
                  <a:schemeClr val="tx2"/>
                </a:solidFill>
              </a:rPr>
              <a:t>recredenciamento</a:t>
            </a:r>
            <a:r>
              <a:rPr lang="en-US" i="1" dirty="0">
                <a:solidFill>
                  <a:schemeClr val="tx2"/>
                </a:solidFill>
              </a:rPr>
              <a:t> da </a:t>
            </a:r>
            <a:r>
              <a:rPr lang="en-US" i="1" dirty="0" err="1">
                <a:solidFill>
                  <a:schemeClr val="tx2"/>
                </a:solidFill>
              </a:rPr>
              <a:t>EaD</a:t>
            </a:r>
            <a:r>
              <a:rPr lang="en-US" i="1" dirty="0" smtClean="0">
                <a:solidFill>
                  <a:schemeClr val="tx2"/>
                </a:solidFill>
              </a:rPr>
              <a:t>), </a:t>
            </a:r>
            <a:r>
              <a:rPr lang="en-US" i="1" dirty="0" err="1">
                <a:solidFill>
                  <a:schemeClr val="tx2"/>
                </a:solidFill>
              </a:rPr>
              <a:t>todos</a:t>
            </a:r>
            <a:r>
              <a:rPr lang="en-US" i="1" dirty="0">
                <a:solidFill>
                  <a:schemeClr val="tx2"/>
                </a:solidFill>
              </a:rPr>
              <a:t> as </a:t>
            </a:r>
            <a:r>
              <a:rPr lang="en-US" i="1" dirty="0" err="1">
                <a:solidFill>
                  <a:schemeClr val="tx2"/>
                </a:solidFill>
              </a:rPr>
              <a:t>nossas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unidades</a:t>
            </a:r>
            <a:r>
              <a:rPr lang="en-US" i="1" dirty="0" smtClean="0">
                <a:solidFill>
                  <a:schemeClr val="tx2"/>
                </a:solidFill>
              </a:rPr>
              <a:t> (</a:t>
            </a:r>
            <a:r>
              <a:rPr lang="en-US" i="1" dirty="0" err="1" smtClean="0">
                <a:solidFill>
                  <a:schemeClr val="tx2"/>
                </a:solidFill>
              </a:rPr>
              <a:t>Polos</a:t>
            </a:r>
            <a:r>
              <a:rPr lang="en-US" i="1" dirty="0" smtClean="0">
                <a:solidFill>
                  <a:schemeClr val="tx2"/>
                </a:solidFill>
              </a:rPr>
              <a:t>) </a:t>
            </a:r>
            <a:r>
              <a:rPr lang="en-US" i="1" dirty="0" err="1" smtClean="0">
                <a:solidFill>
                  <a:schemeClr val="tx2"/>
                </a:solidFill>
              </a:rPr>
              <a:t>tiveram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início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vinculadas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ao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mesmo</a:t>
            </a:r>
            <a:r>
              <a:rPr lang="en-US" i="1" dirty="0" smtClean="0">
                <a:solidFill>
                  <a:schemeClr val="tx2"/>
                </a:solidFill>
              </a:rPr>
              <a:t>. No </a:t>
            </a:r>
            <a:r>
              <a:rPr lang="en-US" i="1" dirty="0" err="1">
                <a:solidFill>
                  <a:schemeClr val="tx2"/>
                </a:solidFill>
              </a:rPr>
              <a:t>caso</a:t>
            </a:r>
            <a:r>
              <a:rPr lang="en-US" i="1" dirty="0">
                <a:solidFill>
                  <a:schemeClr val="tx2"/>
                </a:solidFill>
              </a:rPr>
              <a:t> da </a:t>
            </a:r>
            <a:r>
              <a:rPr lang="en-US" i="1" dirty="0" smtClean="0">
                <a:solidFill>
                  <a:schemeClr val="tx2"/>
                </a:solidFill>
              </a:rPr>
              <a:t>UFF, </a:t>
            </a:r>
            <a:r>
              <a:rPr lang="en-US" i="1" dirty="0" err="1">
                <a:solidFill>
                  <a:schemeClr val="tx2"/>
                </a:solidFill>
              </a:rPr>
              <a:t>são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sete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páginas</a:t>
            </a:r>
            <a:r>
              <a:rPr lang="en-US" i="1" dirty="0">
                <a:solidFill>
                  <a:schemeClr val="tx2"/>
                </a:solidFill>
              </a:rPr>
              <a:t> de </a:t>
            </a:r>
            <a:r>
              <a:rPr lang="en-US" i="1" dirty="0" err="1">
                <a:solidFill>
                  <a:schemeClr val="tx2"/>
                </a:solidFill>
              </a:rPr>
              <a:t>unidades</a:t>
            </a:r>
            <a:r>
              <a:rPr lang="en-US" i="1" dirty="0">
                <a:solidFill>
                  <a:schemeClr val="tx2"/>
                </a:solidFill>
              </a:rPr>
              <a:t>. </a:t>
            </a:r>
            <a:r>
              <a:rPr lang="en-US" i="1" dirty="0" err="1">
                <a:solidFill>
                  <a:schemeClr val="tx2"/>
                </a:solidFill>
              </a:rPr>
              <a:t>Por</a:t>
            </a:r>
            <a:r>
              <a:rPr lang="en-US" i="1" dirty="0">
                <a:solidFill>
                  <a:schemeClr val="tx2"/>
                </a:solidFill>
              </a:rPr>
              <a:t> um bug do e-</a:t>
            </a:r>
            <a:r>
              <a:rPr lang="en-US" i="1" dirty="0" smtClean="0">
                <a:solidFill>
                  <a:schemeClr val="tx2"/>
                </a:solidFill>
              </a:rPr>
              <a:t>MEC, </a:t>
            </a:r>
            <a:r>
              <a:rPr lang="en-US" i="1" dirty="0" err="1">
                <a:solidFill>
                  <a:schemeClr val="tx2"/>
                </a:solidFill>
              </a:rPr>
              <a:t>em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lugar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smtClean="0">
                <a:solidFill>
                  <a:schemeClr val="tx2"/>
                </a:solidFill>
              </a:rPr>
              <a:t>do </a:t>
            </a:r>
            <a:r>
              <a:rPr lang="en-US" i="1" dirty="0" err="1" smtClean="0">
                <a:solidFill>
                  <a:schemeClr val="tx2"/>
                </a:solidFill>
              </a:rPr>
              <a:t>sistema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verificar</a:t>
            </a:r>
            <a:r>
              <a:rPr lang="en-US" i="1" dirty="0">
                <a:solidFill>
                  <a:schemeClr val="tx2"/>
                </a:solidFill>
              </a:rPr>
              <a:t> se o </a:t>
            </a:r>
            <a:r>
              <a:rPr lang="en-US" i="1" dirty="0" err="1">
                <a:solidFill>
                  <a:schemeClr val="tx2"/>
                </a:solidFill>
              </a:rPr>
              <a:t>processo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todo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ficou</a:t>
            </a:r>
            <a:r>
              <a:rPr lang="en-US" i="1" dirty="0">
                <a:solidFill>
                  <a:schemeClr val="tx2"/>
                </a:solidFill>
              </a:rPr>
              <a:t> com </a:t>
            </a:r>
            <a:r>
              <a:rPr lang="en-US" i="1" dirty="0" err="1">
                <a:solidFill>
                  <a:schemeClr val="tx2"/>
                </a:solidFill>
              </a:rPr>
              <a:t>ao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menos</a:t>
            </a:r>
            <a:r>
              <a:rPr lang="en-US" i="1" dirty="0">
                <a:solidFill>
                  <a:schemeClr val="tx2"/>
                </a:solidFill>
              </a:rPr>
              <a:t> um </a:t>
            </a:r>
            <a:r>
              <a:rPr lang="en-US" i="1" dirty="0" smtClean="0">
                <a:solidFill>
                  <a:schemeClr val="tx2"/>
                </a:solidFill>
              </a:rPr>
              <a:t>Polo </a:t>
            </a:r>
            <a:r>
              <a:rPr lang="en-US" i="1" dirty="0" err="1">
                <a:solidFill>
                  <a:schemeClr val="tx2"/>
                </a:solidFill>
              </a:rPr>
              <a:t>vinculado</a:t>
            </a:r>
            <a:r>
              <a:rPr lang="en-US" i="1" dirty="0">
                <a:solidFill>
                  <a:schemeClr val="tx2"/>
                </a:solidFill>
              </a:rPr>
              <a:t>, </a:t>
            </a:r>
            <a:r>
              <a:rPr lang="en-US" i="1" dirty="0" err="1">
                <a:solidFill>
                  <a:schemeClr val="tx2"/>
                </a:solidFill>
              </a:rPr>
              <a:t>este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efetua</a:t>
            </a:r>
            <a:r>
              <a:rPr lang="en-US" i="1" dirty="0" smtClean="0">
                <a:solidFill>
                  <a:schemeClr val="tx2"/>
                </a:solidFill>
              </a:rPr>
              <a:t> a </a:t>
            </a:r>
            <a:r>
              <a:rPr lang="en-US" i="1" dirty="0" err="1">
                <a:solidFill>
                  <a:schemeClr val="tx2"/>
                </a:solidFill>
              </a:rPr>
              <a:t>crítica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por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página</a:t>
            </a:r>
            <a:r>
              <a:rPr lang="en-US" i="1" dirty="0">
                <a:solidFill>
                  <a:schemeClr val="tx2"/>
                </a:solidFill>
              </a:rPr>
              <a:t>. Face </a:t>
            </a:r>
            <a:r>
              <a:rPr lang="en-US" i="1" dirty="0" err="1">
                <a:solidFill>
                  <a:schemeClr val="tx2"/>
                </a:solidFill>
              </a:rPr>
              <a:t>ao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prazo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para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protocolar</a:t>
            </a:r>
            <a:r>
              <a:rPr lang="en-US" i="1" dirty="0">
                <a:solidFill>
                  <a:schemeClr val="tx2"/>
                </a:solidFill>
              </a:rPr>
              <a:t> o </a:t>
            </a:r>
            <a:r>
              <a:rPr lang="en-US" i="1" dirty="0" err="1">
                <a:solidFill>
                  <a:schemeClr val="tx2"/>
                </a:solidFill>
              </a:rPr>
              <a:t>processo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que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terminava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hoje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fui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orientado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a </a:t>
            </a:r>
            <a:r>
              <a:rPr lang="en-US" i="1" dirty="0" err="1">
                <a:solidFill>
                  <a:schemeClr val="tx2"/>
                </a:solidFill>
              </a:rPr>
              <a:t>aceitar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vínculos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errados</a:t>
            </a:r>
            <a:r>
              <a:rPr lang="en-US" i="1" dirty="0">
                <a:solidFill>
                  <a:schemeClr val="tx2"/>
                </a:solidFill>
              </a:rPr>
              <a:t> e </a:t>
            </a:r>
            <a:r>
              <a:rPr lang="en-US" i="1" dirty="0" err="1">
                <a:solidFill>
                  <a:schemeClr val="tx2"/>
                </a:solidFill>
              </a:rPr>
              <a:t>pedir</a:t>
            </a:r>
            <a:r>
              <a:rPr lang="en-US" i="1" dirty="0">
                <a:solidFill>
                  <a:schemeClr val="tx2"/>
                </a:solidFill>
              </a:rPr>
              <a:t>, </a:t>
            </a:r>
            <a:r>
              <a:rPr lang="en-US" i="1" dirty="0" err="1">
                <a:solidFill>
                  <a:schemeClr val="tx2"/>
                </a:solidFill>
              </a:rPr>
              <a:t>após</a:t>
            </a:r>
            <a:r>
              <a:rPr lang="en-US" i="1" dirty="0">
                <a:solidFill>
                  <a:schemeClr val="tx2"/>
                </a:solidFill>
              </a:rPr>
              <a:t> o </a:t>
            </a:r>
            <a:r>
              <a:rPr lang="en-US" i="1" dirty="0" err="1">
                <a:solidFill>
                  <a:schemeClr val="tx2"/>
                </a:solidFill>
              </a:rPr>
              <a:t>processo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ter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sido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protocolado</a:t>
            </a:r>
            <a:r>
              <a:rPr lang="en-US" i="1" dirty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que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tais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unidades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fossem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>
                <a:solidFill>
                  <a:schemeClr val="tx2"/>
                </a:solidFill>
              </a:rPr>
              <a:t>removidas</a:t>
            </a:r>
            <a:r>
              <a:rPr lang="en-US" i="1" dirty="0" smtClean="0">
                <a:solidFill>
                  <a:schemeClr val="tx2"/>
                </a:solidFill>
              </a:rPr>
              <a:t>.</a:t>
            </a:r>
            <a:r>
              <a:rPr lang="en-US" dirty="0" smtClean="0">
                <a:solidFill>
                  <a:schemeClr val="tx2"/>
                </a:solidFill>
              </a:rPr>
              <a:t>”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48555"/>
              </p:ext>
            </p:extLst>
          </p:nvPr>
        </p:nvGraphicFramePr>
        <p:xfrm>
          <a:off x="1575314" y="4563043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531562"/>
                <a:gridCol w="253243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Data/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Hora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atendimento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12/08/2013 16:46:28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EM RASCUNHO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ENVIO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DE DOCUMENTOS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16/08/2013 18:05:11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EM ANÁLISE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ENVIO DE DOCUMENTOS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22/10/2013 15:15:03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EM TRATAMENTO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ENVIO DE DOCUMENTOS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6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39660"/>
              </p:ext>
            </p:extLst>
          </p:nvPr>
        </p:nvGraphicFramePr>
        <p:xfrm>
          <a:off x="2233990" y="3295866"/>
          <a:ext cx="481415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586"/>
                <a:gridCol w="1893566"/>
              </a:tblGrid>
              <a:tr h="31040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Solicitação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realizada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Quantidade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6745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Aumentar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vagas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autorizadas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934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Alterar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u="sng" baseline="0" dirty="0" err="1" smtClean="0">
                          <a:solidFill>
                            <a:schemeClr val="tx2"/>
                          </a:solidFill>
                        </a:rPr>
                        <a:t>extinto</a:t>
                      </a:r>
                      <a:endParaRPr lang="en-US" sz="1800" u="sng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34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01909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2"/>
                          </a:solidFill>
                        </a:rPr>
                        <a:t>Alterar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u="sng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800" u="sng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800" u="sng" baseline="0" dirty="0" err="1" smtClean="0">
                          <a:solidFill>
                            <a:schemeClr val="tx2"/>
                          </a:solidFill>
                        </a:rPr>
                        <a:t>extinção</a:t>
                      </a:r>
                      <a:endParaRPr lang="en-US" sz="1800" u="sng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846" y="1908347"/>
            <a:ext cx="8419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Demanda2: </a:t>
            </a:r>
            <a:r>
              <a:rPr lang="en-US" dirty="0" err="1" smtClean="0">
                <a:solidFill>
                  <a:schemeClr val="tx2"/>
                </a:solidFill>
              </a:rPr>
              <a:t>Cadastro</a:t>
            </a:r>
            <a:r>
              <a:rPr lang="en-US" dirty="0" smtClean="0">
                <a:solidFill>
                  <a:schemeClr val="tx2"/>
                </a:solidFill>
              </a:rPr>
              <a:t> de </a:t>
            </a:r>
            <a:r>
              <a:rPr lang="en-US" dirty="0" err="1" smtClean="0">
                <a:solidFill>
                  <a:schemeClr val="tx2"/>
                </a:solidFill>
              </a:rPr>
              <a:t>Cursos</a:t>
            </a:r>
            <a:endParaRPr lang="en-US" dirty="0" smtClean="0">
              <a:solidFill>
                <a:schemeClr val="tx2"/>
              </a:solidFill>
            </a:endParaRP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i="1" dirty="0" err="1" smtClean="0">
                <a:solidFill>
                  <a:schemeClr val="tx2"/>
                </a:solidFill>
              </a:rPr>
              <a:t>Tendo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em</a:t>
            </a:r>
            <a:r>
              <a:rPr lang="en-US" i="1" dirty="0" smtClean="0">
                <a:solidFill>
                  <a:schemeClr val="tx2"/>
                </a:solidFill>
              </a:rPr>
              <a:t> vista </a:t>
            </a:r>
            <a:r>
              <a:rPr lang="en-US" i="1" dirty="0" err="1" smtClean="0">
                <a:solidFill>
                  <a:schemeClr val="tx2"/>
                </a:solidFill>
              </a:rPr>
              <a:t>problemas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diversos</a:t>
            </a:r>
            <a:r>
              <a:rPr lang="en-US" i="1" dirty="0" smtClean="0">
                <a:solidFill>
                  <a:schemeClr val="tx2"/>
                </a:solidFill>
              </a:rPr>
              <a:t> com </a:t>
            </a:r>
            <a:r>
              <a:rPr lang="en-US" i="1" dirty="0" err="1" smtClean="0">
                <a:solidFill>
                  <a:schemeClr val="tx2"/>
                </a:solidFill>
              </a:rPr>
              <a:t>multiplicidade</a:t>
            </a:r>
            <a:r>
              <a:rPr lang="en-US" i="1" dirty="0" smtClean="0">
                <a:solidFill>
                  <a:schemeClr val="tx2"/>
                </a:solidFill>
              </a:rPr>
              <a:t> de </a:t>
            </a:r>
            <a:r>
              <a:rPr lang="en-US" i="1" dirty="0" err="1" smtClean="0">
                <a:solidFill>
                  <a:schemeClr val="tx2"/>
                </a:solidFill>
              </a:rPr>
              <a:t>códigos</a:t>
            </a:r>
            <a:r>
              <a:rPr lang="en-US" i="1" dirty="0" smtClean="0">
                <a:solidFill>
                  <a:schemeClr val="tx2"/>
                </a:solidFill>
              </a:rPr>
              <a:t> e-MEC, </a:t>
            </a:r>
            <a:r>
              <a:rPr lang="en-US" i="1" dirty="0" err="1" smtClean="0">
                <a:solidFill>
                  <a:schemeClr val="tx2"/>
                </a:solidFill>
              </a:rPr>
              <a:t>para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designar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os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mesmos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cursos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desta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Universidade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solicitamos</a:t>
            </a:r>
            <a:r>
              <a:rPr lang="en-US" i="1" dirty="0" smtClean="0">
                <a:solidFill>
                  <a:schemeClr val="tx2"/>
                </a:solidFill>
              </a:rPr>
              <a:t> a </a:t>
            </a:r>
            <a:r>
              <a:rPr lang="en-US" i="1" dirty="0" err="1" smtClean="0">
                <a:solidFill>
                  <a:schemeClr val="tx2"/>
                </a:solidFill>
              </a:rPr>
              <a:t>tomada</a:t>
            </a:r>
            <a:r>
              <a:rPr lang="en-US" i="1" dirty="0" smtClean="0">
                <a:solidFill>
                  <a:schemeClr val="tx2"/>
                </a:solidFill>
              </a:rPr>
              <a:t> de </a:t>
            </a:r>
            <a:r>
              <a:rPr lang="en-US" i="1" dirty="0" err="1" smtClean="0">
                <a:solidFill>
                  <a:schemeClr val="tx2"/>
                </a:solidFill>
              </a:rPr>
              <a:t>providências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conforme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ofício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anexo</a:t>
            </a:r>
            <a:r>
              <a:rPr lang="en-US" i="1" dirty="0" smtClean="0">
                <a:solidFill>
                  <a:schemeClr val="tx2"/>
                </a:solidFill>
              </a:rPr>
              <a:t>, </a:t>
            </a:r>
            <a:r>
              <a:rPr lang="en-US" i="1" dirty="0" err="1" smtClean="0">
                <a:solidFill>
                  <a:schemeClr val="tx2"/>
                </a:solidFill>
              </a:rPr>
              <a:t>para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definitiva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regularização</a:t>
            </a:r>
            <a:r>
              <a:rPr lang="en-US" i="1" dirty="0" smtClean="0">
                <a:solidFill>
                  <a:schemeClr val="tx2"/>
                </a:solidFill>
              </a:rPr>
              <a:t> do </a:t>
            </a:r>
            <a:r>
              <a:rPr lang="en-US" i="1" dirty="0" err="1" smtClean="0">
                <a:solidFill>
                  <a:schemeClr val="tx2"/>
                </a:solidFill>
              </a:rPr>
              <a:t>cadastro</a:t>
            </a:r>
            <a:r>
              <a:rPr lang="en-US" i="1" dirty="0" smtClean="0">
                <a:solidFill>
                  <a:schemeClr val="tx2"/>
                </a:solidFill>
              </a:rPr>
              <a:t> de </a:t>
            </a:r>
            <a:r>
              <a:rPr lang="en-US" i="1" dirty="0" err="1" smtClean="0">
                <a:solidFill>
                  <a:schemeClr val="tx2"/>
                </a:solidFill>
              </a:rPr>
              <a:t>cursos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desta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instituição</a:t>
            </a:r>
            <a:r>
              <a:rPr lang="en-US" i="1" dirty="0" smtClean="0">
                <a:solidFill>
                  <a:schemeClr val="tx2"/>
                </a:solidFill>
              </a:rPr>
              <a:t>.</a:t>
            </a:r>
            <a:r>
              <a:rPr lang="en-US" dirty="0" smtClean="0">
                <a:solidFill>
                  <a:schemeClr val="tx2"/>
                </a:solidFill>
              </a:rPr>
              <a:t>”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07270"/>
              </p:ext>
            </p:extLst>
          </p:nvPr>
        </p:nvGraphicFramePr>
        <p:xfrm>
          <a:off x="1630740" y="5057567"/>
          <a:ext cx="6096000" cy="97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531562"/>
                <a:gridCol w="2532438"/>
              </a:tblGrid>
              <a:tr h="2567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Data/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Hora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atendimento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89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02/10/2013 16:47:51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EM RASCUNHO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SUGESTÃO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63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/>
                          </a:solidFill>
                        </a:rPr>
                        <a:t>07/10/2013 18:47:22</a:t>
                      </a:r>
                      <a:endParaRPr lang="en-US" sz="1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/>
                          </a:solidFill>
                        </a:rPr>
                        <a:t>FINALIZADO</a:t>
                      </a:r>
                      <a:endParaRPr lang="en-US" sz="1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SUGESTÃO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846" y="6209326"/>
            <a:ext cx="841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Solução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 err="1" smtClean="0">
                <a:solidFill>
                  <a:schemeClr val="bg1"/>
                </a:solidFill>
              </a:rPr>
              <a:t>Alteração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realizada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saneamento</a:t>
            </a:r>
            <a:r>
              <a:rPr lang="en-US" dirty="0" smtClean="0">
                <a:solidFill>
                  <a:schemeClr val="bg1"/>
                </a:solidFill>
              </a:rPr>
              <a:t> dos </a:t>
            </a:r>
            <a:r>
              <a:rPr lang="en-US" dirty="0" err="1" smtClean="0">
                <a:solidFill>
                  <a:schemeClr val="bg1"/>
                </a:solidFill>
              </a:rPr>
              <a:t>cursos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duplicados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cadastro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6846" y="1163416"/>
            <a:ext cx="8308975" cy="643245"/>
          </a:xfrm>
        </p:spPr>
        <p:txBody>
          <a:bodyPr/>
          <a:lstStyle/>
          <a:p>
            <a:pPr algn="ctr"/>
            <a:r>
              <a:rPr lang="pt-BR" sz="2400" dirty="0">
                <a:solidFill>
                  <a:schemeClr val="tx2"/>
                </a:solidFill>
              </a:rPr>
              <a:t>Pré-</a:t>
            </a:r>
            <a:r>
              <a:rPr lang="pt-BR" sz="2400" dirty="0" smtClean="0">
                <a:solidFill>
                  <a:schemeClr val="tx2"/>
                </a:solidFill>
              </a:rPr>
              <a:t>requisito </a:t>
            </a:r>
            <a:r>
              <a:rPr lang="pt-BR" sz="2400" dirty="0">
                <a:solidFill>
                  <a:schemeClr val="tx2"/>
                </a:solidFill>
              </a:rPr>
              <a:t>para preenchimento do Censo </a:t>
            </a:r>
            <a:r>
              <a:rPr lang="en-US" sz="2400" dirty="0">
                <a:solidFill>
                  <a:schemeClr val="tx2"/>
                </a:solidFill>
              </a:rPr>
              <a:t>–</a:t>
            </a:r>
            <a:r>
              <a:rPr lang="pt-BR" sz="2400" dirty="0">
                <a:solidFill>
                  <a:schemeClr val="tx2"/>
                </a:solidFill>
              </a:rPr>
              <a:t> O </a:t>
            </a:r>
            <a:r>
              <a:rPr lang="pt-BR" sz="2400" dirty="0" smtClean="0">
                <a:solidFill>
                  <a:schemeClr val="tx2"/>
                </a:solidFill>
              </a:rPr>
              <a:t>CADASTRO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1800" dirty="0" smtClean="0">
                <a:solidFill>
                  <a:schemeClr val="tx2"/>
                </a:solidFill>
              </a:rPr>
              <a:t>Esta demanda visava o </a:t>
            </a:r>
            <a:r>
              <a:rPr lang="pt-BR" sz="1800" dirty="0" err="1" smtClean="0">
                <a:solidFill>
                  <a:schemeClr val="tx2"/>
                </a:solidFill>
              </a:rPr>
              <a:t>SiSU</a:t>
            </a:r>
            <a:r>
              <a:rPr lang="pt-BR" sz="1800" dirty="0" smtClean="0">
                <a:solidFill>
                  <a:schemeClr val="tx2"/>
                </a:solidFill>
              </a:rPr>
              <a:t> e o Censo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388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7365" y="1933692"/>
            <a:ext cx="8419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Demanda1 (</a:t>
            </a:r>
            <a:r>
              <a:rPr lang="en-US" dirty="0" err="1" smtClean="0">
                <a:solidFill>
                  <a:schemeClr val="tx2"/>
                </a:solidFill>
              </a:rPr>
              <a:t>Republicada</a:t>
            </a:r>
            <a:r>
              <a:rPr lang="en-US" dirty="0" smtClean="0">
                <a:solidFill>
                  <a:schemeClr val="tx2"/>
                </a:solidFill>
              </a:rPr>
              <a:t>…) </a:t>
            </a: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sz="1600" i="1" dirty="0" err="1" smtClean="0">
                <a:solidFill>
                  <a:schemeClr val="tx2"/>
                </a:solidFill>
              </a:rPr>
              <a:t>Processo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>
                <a:solidFill>
                  <a:schemeClr val="tx2"/>
                </a:solidFill>
              </a:rPr>
              <a:t>de </a:t>
            </a:r>
            <a:r>
              <a:rPr lang="en-US" sz="1600" i="1" dirty="0" err="1">
                <a:solidFill>
                  <a:schemeClr val="tx2"/>
                </a:solidFill>
              </a:rPr>
              <a:t>Recredenciamento</a:t>
            </a:r>
            <a:r>
              <a:rPr lang="en-US" sz="1600" i="1" dirty="0">
                <a:solidFill>
                  <a:schemeClr val="tx2"/>
                </a:solidFill>
              </a:rPr>
              <a:t> da </a:t>
            </a:r>
            <a:r>
              <a:rPr lang="en-US" sz="1600" i="1" dirty="0" err="1">
                <a:solidFill>
                  <a:schemeClr val="tx2"/>
                </a:solidFill>
              </a:rPr>
              <a:t>EaD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smtClean="0">
                <a:solidFill>
                  <a:schemeClr val="tx2"/>
                </a:solidFill>
              </a:rPr>
              <a:t>201307728. </a:t>
            </a:r>
            <a:r>
              <a:rPr lang="en-US" sz="1600" i="1" dirty="0" err="1">
                <a:solidFill>
                  <a:schemeClr val="tx2"/>
                </a:solidFill>
              </a:rPr>
              <a:t>Problemas</a:t>
            </a:r>
            <a:r>
              <a:rPr lang="en-US" sz="1600" i="1" dirty="0">
                <a:solidFill>
                  <a:schemeClr val="tx2"/>
                </a:solidFill>
              </a:rPr>
              <a:t> no e-MEC com </a:t>
            </a:r>
            <a:r>
              <a:rPr lang="en-US" sz="1600" i="1" dirty="0" err="1" smtClean="0">
                <a:solidFill>
                  <a:schemeClr val="tx2"/>
                </a:solidFill>
              </a:rPr>
              <a:t>Polos</a:t>
            </a:r>
            <a:r>
              <a:rPr lang="en-US" sz="1600" i="1" dirty="0" smtClean="0">
                <a:solidFill>
                  <a:schemeClr val="tx2"/>
                </a:solidFill>
              </a:rPr>
              <a:t> </a:t>
            </a:r>
            <a:r>
              <a:rPr lang="en-US" sz="1600" i="1" dirty="0" err="1">
                <a:solidFill>
                  <a:schemeClr val="tx2"/>
                </a:solidFill>
              </a:rPr>
              <a:t>cadastrados</a:t>
            </a:r>
            <a:r>
              <a:rPr lang="en-US" sz="1600" i="1" dirty="0">
                <a:solidFill>
                  <a:schemeClr val="tx2"/>
                </a:solidFill>
              </a:rPr>
              <a:t>. </a:t>
            </a:r>
            <a:r>
              <a:rPr lang="en-US" sz="1600" i="1" dirty="0" err="1">
                <a:solidFill>
                  <a:schemeClr val="tx2"/>
                </a:solidFill>
              </a:rPr>
              <a:t>Listagem</a:t>
            </a:r>
            <a:r>
              <a:rPr lang="en-US" sz="1600" i="1" dirty="0">
                <a:solidFill>
                  <a:schemeClr val="tx2"/>
                </a:solidFill>
              </a:rPr>
              <a:t> de </a:t>
            </a:r>
            <a:r>
              <a:rPr lang="en-US" sz="1600" i="1" dirty="0" err="1">
                <a:solidFill>
                  <a:schemeClr val="tx2"/>
                </a:solidFill>
              </a:rPr>
              <a:t>todos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err="1">
                <a:solidFill>
                  <a:schemeClr val="tx2"/>
                </a:solidFill>
              </a:rPr>
              <a:t>os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err="1">
                <a:solidFill>
                  <a:schemeClr val="tx2"/>
                </a:solidFill>
              </a:rPr>
              <a:t>acertos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err="1">
                <a:solidFill>
                  <a:schemeClr val="tx2"/>
                </a:solidFill>
              </a:rPr>
              <a:t>necessários</a:t>
            </a:r>
            <a:r>
              <a:rPr lang="en-US" sz="1600" i="1" dirty="0">
                <a:solidFill>
                  <a:schemeClr val="tx2"/>
                </a:solidFill>
              </a:rPr>
              <a:t>. </a:t>
            </a:r>
            <a:r>
              <a:rPr lang="en-US" sz="1600" i="1" dirty="0" err="1">
                <a:solidFill>
                  <a:schemeClr val="tx2"/>
                </a:solidFill>
              </a:rPr>
              <a:t>Em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err="1" smtClean="0">
                <a:solidFill>
                  <a:schemeClr val="tx2"/>
                </a:solidFill>
              </a:rPr>
              <a:t>anexo</a:t>
            </a:r>
            <a:r>
              <a:rPr lang="en-US" sz="1600" i="1" dirty="0" smtClean="0">
                <a:solidFill>
                  <a:schemeClr val="tx2"/>
                </a:solidFill>
              </a:rPr>
              <a:t>, </a:t>
            </a:r>
            <a:r>
              <a:rPr lang="en-US" sz="1600" i="1" dirty="0" err="1">
                <a:solidFill>
                  <a:schemeClr val="tx2"/>
                </a:solidFill>
              </a:rPr>
              <a:t>oficio</a:t>
            </a:r>
            <a:r>
              <a:rPr lang="en-US" sz="1600" i="1" dirty="0">
                <a:solidFill>
                  <a:schemeClr val="tx2"/>
                </a:solidFill>
              </a:rPr>
              <a:t> </a:t>
            </a:r>
            <a:r>
              <a:rPr lang="en-US" sz="1600" i="1" dirty="0" smtClean="0">
                <a:solidFill>
                  <a:schemeClr val="tx2"/>
                </a:solidFill>
              </a:rPr>
              <a:t>PROGRAD 98/2013.</a:t>
            </a:r>
            <a:r>
              <a:rPr lang="en-US" dirty="0" smtClean="0">
                <a:solidFill>
                  <a:schemeClr val="tx2"/>
                </a:solidFill>
              </a:rPr>
              <a:t>”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56945"/>
              </p:ext>
            </p:extLst>
          </p:nvPr>
        </p:nvGraphicFramePr>
        <p:xfrm>
          <a:off x="1445293" y="2972716"/>
          <a:ext cx="6096000" cy="1046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531562"/>
                <a:gridCol w="2532438"/>
              </a:tblGrid>
              <a:tr h="21256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Data/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Hora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atendimento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11/10/2013 17:48:50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EM RASCUNHO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ENVIO DE DOCUMENTOS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4"/>
                          </a:solidFill>
                        </a:rPr>
                        <a:t>17/10/2013 13:25:44</a:t>
                      </a:r>
                      <a:endParaRPr lang="en-US" sz="1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/>
                          </a:solidFill>
                        </a:rPr>
                        <a:t>FINALIZADO</a:t>
                      </a:r>
                      <a:endParaRPr lang="en-US" sz="14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ENVIO DE DOCUMENTOS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7365" y="4122176"/>
            <a:ext cx="8419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Solução</a:t>
            </a:r>
            <a:r>
              <a:rPr lang="en-US" sz="1600" dirty="0" smtClean="0">
                <a:solidFill>
                  <a:schemeClr val="bg1"/>
                </a:solidFill>
              </a:rPr>
              <a:t>: “</a:t>
            </a:r>
            <a:r>
              <a:rPr lang="en-US" sz="1600" i="1" dirty="0" err="1" smtClean="0">
                <a:solidFill>
                  <a:schemeClr val="bg1"/>
                </a:solidFill>
              </a:rPr>
              <a:t>Informamos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que</a:t>
            </a:r>
            <a:r>
              <a:rPr lang="en-US" sz="1600" i="1" dirty="0">
                <a:solidFill>
                  <a:schemeClr val="bg1"/>
                </a:solidFill>
              </a:rPr>
              <a:t> a IES </a:t>
            </a:r>
            <a:r>
              <a:rPr lang="en-US" sz="1600" i="1" dirty="0" err="1">
                <a:solidFill>
                  <a:schemeClr val="bg1"/>
                </a:solidFill>
              </a:rPr>
              <a:t>poderá</a:t>
            </a:r>
            <a:r>
              <a:rPr lang="en-US" sz="1600" i="1" dirty="0">
                <a:solidFill>
                  <a:schemeClr val="bg1"/>
                </a:solidFill>
              </a:rPr>
              <a:t> "</a:t>
            </a:r>
            <a:r>
              <a:rPr lang="en-US" sz="1600" i="1" dirty="0" err="1">
                <a:solidFill>
                  <a:schemeClr val="bg1"/>
                </a:solidFill>
              </a:rPr>
              <a:t>arquivar</a:t>
            </a:r>
            <a:r>
              <a:rPr lang="en-US" sz="1600" i="1" dirty="0">
                <a:solidFill>
                  <a:schemeClr val="bg1"/>
                </a:solidFill>
              </a:rPr>
              <a:t> o local de </a:t>
            </a:r>
            <a:r>
              <a:rPr lang="en-US" sz="1600" i="1" dirty="0" err="1">
                <a:solidFill>
                  <a:schemeClr val="bg1"/>
                </a:solidFill>
              </a:rPr>
              <a:t>oferta</a:t>
            </a:r>
            <a:r>
              <a:rPr lang="en-US" sz="1600" i="1" dirty="0">
                <a:solidFill>
                  <a:schemeClr val="bg1"/>
                </a:solidFill>
              </a:rPr>
              <a:t>", </a:t>
            </a:r>
            <a:r>
              <a:rPr lang="en-US" sz="1600" i="1" dirty="0" err="1">
                <a:solidFill>
                  <a:schemeClr val="bg1"/>
                </a:solidFill>
              </a:rPr>
              <a:t>ao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qual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não</a:t>
            </a:r>
            <a:r>
              <a:rPr lang="en-US" sz="1600" i="1" dirty="0">
                <a:solidFill>
                  <a:schemeClr val="bg1"/>
                </a:solidFill>
              </a:rPr>
              <a:t> se </a:t>
            </a:r>
            <a:r>
              <a:rPr lang="en-US" sz="1600" i="1" dirty="0" err="1">
                <a:solidFill>
                  <a:schemeClr val="bg1"/>
                </a:solidFill>
              </a:rPr>
              <a:t>deseja</a:t>
            </a:r>
            <a:r>
              <a:rPr lang="en-US" sz="1600" i="1" dirty="0">
                <a:solidFill>
                  <a:schemeClr val="bg1"/>
                </a:solidFill>
              </a:rPr>
              <a:t> a </a:t>
            </a:r>
            <a:r>
              <a:rPr lang="en-US" sz="1600" i="1" dirty="0" err="1">
                <a:solidFill>
                  <a:schemeClr val="bg1"/>
                </a:solidFill>
              </a:rPr>
              <a:t>tramitação</a:t>
            </a:r>
            <a:r>
              <a:rPr lang="en-US" sz="1600" i="1" dirty="0">
                <a:solidFill>
                  <a:schemeClr val="bg1"/>
                </a:solidFill>
              </a:rPr>
              <a:t>, </a:t>
            </a:r>
            <a:r>
              <a:rPr lang="en-US" sz="1600" i="1" dirty="0" err="1">
                <a:solidFill>
                  <a:schemeClr val="bg1"/>
                </a:solidFill>
              </a:rPr>
              <a:t>vinculado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ao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processo</a:t>
            </a:r>
            <a:r>
              <a:rPr lang="en-US" sz="1600" i="1" dirty="0">
                <a:solidFill>
                  <a:schemeClr val="bg1"/>
                </a:solidFill>
              </a:rPr>
              <a:t> de </a:t>
            </a:r>
            <a:r>
              <a:rPr lang="en-US" sz="1600" i="1" dirty="0" err="1">
                <a:solidFill>
                  <a:schemeClr val="bg1"/>
                </a:solidFill>
              </a:rPr>
              <a:t>Recredenciamento</a:t>
            </a:r>
            <a:r>
              <a:rPr lang="en-US" sz="1600" i="1" dirty="0">
                <a:solidFill>
                  <a:schemeClr val="bg1"/>
                </a:solidFill>
              </a:rPr>
              <a:t> da </a:t>
            </a:r>
            <a:r>
              <a:rPr lang="en-US" sz="1600" i="1" dirty="0" err="1">
                <a:solidFill>
                  <a:schemeClr val="bg1"/>
                </a:solidFill>
              </a:rPr>
              <a:t>seguinte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maneira</a:t>
            </a:r>
            <a:r>
              <a:rPr lang="en-US" sz="1600" i="1" dirty="0">
                <a:solidFill>
                  <a:schemeClr val="bg1"/>
                </a:solidFill>
              </a:rPr>
              <a:t>: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1</a:t>
            </a:r>
            <a:r>
              <a:rPr lang="en-US" sz="1600" i="1" dirty="0">
                <a:solidFill>
                  <a:schemeClr val="bg1"/>
                </a:solidFill>
              </a:rPr>
              <a:t>- No </a:t>
            </a:r>
            <a:r>
              <a:rPr lang="en-US" sz="1600" i="1" dirty="0" err="1">
                <a:solidFill>
                  <a:schemeClr val="bg1"/>
                </a:solidFill>
              </a:rPr>
              <a:t>processo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em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questão</a:t>
            </a:r>
            <a:r>
              <a:rPr lang="en-US" sz="1600" i="1" dirty="0">
                <a:solidFill>
                  <a:schemeClr val="bg1"/>
                </a:solidFill>
              </a:rPr>
              <a:t>, clique no </a:t>
            </a:r>
            <a:r>
              <a:rPr lang="en-US" sz="1600" i="1" dirty="0" err="1">
                <a:solidFill>
                  <a:schemeClr val="bg1"/>
                </a:solidFill>
              </a:rPr>
              <a:t>ícone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u="sng" dirty="0" err="1">
                <a:solidFill>
                  <a:schemeClr val="bg1"/>
                </a:solidFill>
              </a:rPr>
              <a:t>Arquivar</a:t>
            </a:r>
            <a:r>
              <a:rPr lang="en-US" sz="1600" i="1" u="sng" dirty="0">
                <a:solidFill>
                  <a:schemeClr val="bg1"/>
                </a:solidFill>
              </a:rPr>
              <a:t> o </a:t>
            </a:r>
            <a:r>
              <a:rPr lang="en-US" sz="1600" i="1" u="sng" dirty="0" err="1">
                <a:solidFill>
                  <a:schemeClr val="bg1"/>
                </a:solidFill>
              </a:rPr>
              <a:t>Processo</a:t>
            </a:r>
            <a:r>
              <a:rPr lang="en-US" sz="1600" i="1" dirty="0">
                <a:solidFill>
                  <a:schemeClr val="bg1"/>
                </a:solidFill>
              </a:rPr>
              <a:t>, (a </a:t>
            </a:r>
            <a:r>
              <a:rPr lang="en-US" sz="1600" i="1" dirty="0" err="1">
                <a:solidFill>
                  <a:schemeClr val="bg1"/>
                </a:solidFill>
              </a:rPr>
              <a:t>letra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smtClean="0">
                <a:solidFill>
                  <a:schemeClr val="bg1"/>
                </a:solidFill>
              </a:rPr>
              <a:t>A, </a:t>
            </a:r>
            <a:r>
              <a:rPr lang="en-US" sz="1600" i="1" dirty="0" err="1">
                <a:solidFill>
                  <a:schemeClr val="bg1"/>
                </a:solidFill>
              </a:rPr>
              <a:t>em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rosa</a:t>
            </a:r>
            <a:r>
              <a:rPr lang="en-US" sz="1600" i="1" dirty="0">
                <a:solidFill>
                  <a:schemeClr val="bg1"/>
                </a:solidFill>
              </a:rPr>
              <a:t>);</a:t>
            </a:r>
          </a:p>
          <a:p>
            <a:r>
              <a:rPr lang="en-US" sz="1600" i="1" dirty="0">
                <a:solidFill>
                  <a:schemeClr val="bg1"/>
                </a:solidFill>
              </a:rPr>
              <a:t>2- Na </a:t>
            </a:r>
            <a:r>
              <a:rPr lang="en-US" sz="1600" i="1" dirty="0" err="1">
                <a:solidFill>
                  <a:schemeClr val="bg1"/>
                </a:solidFill>
              </a:rPr>
              <a:t>tela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seguinte</a:t>
            </a:r>
            <a:r>
              <a:rPr lang="en-US" sz="1600" i="1" dirty="0">
                <a:solidFill>
                  <a:schemeClr val="bg1"/>
                </a:solidFill>
              </a:rPr>
              <a:t>, </a:t>
            </a:r>
            <a:r>
              <a:rPr lang="en-US" sz="1600" i="1" dirty="0" err="1">
                <a:solidFill>
                  <a:schemeClr val="bg1"/>
                </a:solidFill>
              </a:rPr>
              <a:t>confirme</a:t>
            </a:r>
            <a:r>
              <a:rPr lang="en-US" sz="1600" i="1" dirty="0">
                <a:solidFill>
                  <a:schemeClr val="bg1"/>
                </a:solidFill>
              </a:rPr>
              <a:t> a </a:t>
            </a:r>
            <a:r>
              <a:rPr lang="en-US" sz="1600" i="1" dirty="0" err="1">
                <a:solidFill>
                  <a:schemeClr val="bg1"/>
                </a:solidFill>
              </a:rPr>
              <a:t>solicitação</a:t>
            </a:r>
            <a:r>
              <a:rPr lang="en-US" sz="1600" i="1" dirty="0">
                <a:solidFill>
                  <a:schemeClr val="bg1"/>
                </a:solidFill>
              </a:rPr>
              <a:t> de </a:t>
            </a:r>
            <a:r>
              <a:rPr lang="en-US" sz="1600" i="1" dirty="0" err="1">
                <a:solidFill>
                  <a:schemeClr val="bg1"/>
                </a:solidFill>
              </a:rPr>
              <a:t>arquivamento</a:t>
            </a:r>
            <a:r>
              <a:rPr lang="en-US" sz="1600" i="1" dirty="0">
                <a:solidFill>
                  <a:schemeClr val="bg1"/>
                </a:solidFill>
              </a:rPr>
              <a:t> (</a:t>
            </a:r>
            <a:r>
              <a:rPr lang="en-US" sz="1600" i="1" dirty="0" err="1">
                <a:solidFill>
                  <a:schemeClr val="bg1"/>
                </a:solidFill>
              </a:rPr>
              <a:t>Você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realmente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deseja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arquivar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este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protocolo</a:t>
            </a:r>
            <a:r>
              <a:rPr lang="en-US" sz="1600" i="1" dirty="0">
                <a:solidFill>
                  <a:schemeClr val="bg1"/>
                </a:solidFill>
              </a:rPr>
              <a:t>? Clique </a:t>
            </a:r>
            <a:r>
              <a:rPr lang="en-US" sz="1600" i="1" dirty="0" err="1">
                <a:solidFill>
                  <a:schemeClr val="bg1"/>
                </a:solidFill>
              </a:rPr>
              <a:t>em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u="sng" dirty="0" smtClean="0">
                <a:solidFill>
                  <a:schemeClr val="bg1"/>
                </a:solidFill>
              </a:rPr>
              <a:t>OK</a:t>
            </a:r>
            <a:r>
              <a:rPr lang="en-US" sz="1600" i="1" dirty="0" smtClean="0">
                <a:solidFill>
                  <a:schemeClr val="bg1"/>
                </a:solidFill>
              </a:rPr>
              <a:t> )</a:t>
            </a:r>
            <a:r>
              <a:rPr lang="en-US" sz="1600" i="1" dirty="0">
                <a:solidFill>
                  <a:schemeClr val="bg1"/>
                </a:solidFill>
              </a:rPr>
              <a:t>;</a:t>
            </a:r>
          </a:p>
          <a:p>
            <a:r>
              <a:rPr lang="en-US" sz="1600" i="1" dirty="0">
                <a:solidFill>
                  <a:schemeClr val="bg1"/>
                </a:solidFill>
              </a:rPr>
              <a:t>3- Na </a:t>
            </a:r>
            <a:r>
              <a:rPr lang="en-US" sz="1600" i="1" dirty="0" err="1">
                <a:solidFill>
                  <a:schemeClr val="bg1"/>
                </a:solidFill>
              </a:rPr>
              <a:t>próxima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janela</a:t>
            </a:r>
            <a:r>
              <a:rPr lang="en-US" sz="1600" i="1" dirty="0">
                <a:solidFill>
                  <a:schemeClr val="bg1"/>
                </a:solidFill>
              </a:rPr>
              <a:t>, </a:t>
            </a:r>
            <a:r>
              <a:rPr lang="en-US" sz="1600" i="1" dirty="0" err="1">
                <a:solidFill>
                  <a:schemeClr val="bg1"/>
                </a:solidFill>
              </a:rPr>
              <a:t>selecione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b="1" i="1" dirty="0" err="1" smtClean="0">
                <a:solidFill>
                  <a:schemeClr val="bg1"/>
                </a:solidFill>
              </a:rPr>
              <a:t>somente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o local de </a:t>
            </a:r>
            <a:r>
              <a:rPr lang="en-US" sz="1600" i="1" dirty="0" err="1">
                <a:solidFill>
                  <a:schemeClr val="bg1"/>
                </a:solidFill>
              </a:rPr>
              <a:t>oferta</a:t>
            </a:r>
            <a:r>
              <a:rPr lang="en-US" sz="1600" i="1" dirty="0">
                <a:solidFill>
                  <a:schemeClr val="bg1"/>
                </a:solidFill>
              </a:rPr>
              <a:t> do </a:t>
            </a:r>
            <a:r>
              <a:rPr lang="en-US" sz="1600" i="1" dirty="0" err="1">
                <a:solidFill>
                  <a:schemeClr val="bg1"/>
                </a:solidFill>
              </a:rPr>
              <a:t>qual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deseja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arquivar</a:t>
            </a:r>
            <a:r>
              <a:rPr lang="en-US" sz="1600" i="1" dirty="0">
                <a:solidFill>
                  <a:schemeClr val="bg1"/>
                </a:solidFill>
              </a:rPr>
              <a:t>;</a:t>
            </a:r>
          </a:p>
          <a:p>
            <a:r>
              <a:rPr lang="en-US" sz="1600" i="1" dirty="0">
                <a:solidFill>
                  <a:schemeClr val="bg1"/>
                </a:solidFill>
              </a:rPr>
              <a:t>4- </a:t>
            </a:r>
            <a:r>
              <a:rPr lang="en-US" sz="1600" i="1" dirty="0" err="1" smtClean="0">
                <a:solidFill>
                  <a:schemeClr val="bg1"/>
                </a:solidFill>
              </a:rPr>
              <a:t>Insira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a </a:t>
            </a:r>
            <a:r>
              <a:rPr lang="en-US" sz="1600" i="1" dirty="0" err="1">
                <a:solidFill>
                  <a:schemeClr val="bg1"/>
                </a:solidFill>
              </a:rPr>
              <a:t>justificativa</a:t>
            </a:r>
            <a:r>
              <a:rPr lang="en-US" sz="1600" i="1" dirty="0">
                <a:solidFill>
                  <a:schemeClr val="bg1"/>
                </a:solidFill>
              </a:rPr>
              <a:t> e clique </a:t>
            </a:r>
            <a:r>
              <a:rPr lang="en-US" sz="1600" i="1" dirty="0" err="1">
                <a:solidFill>
                  <a:schemeClr val="bg1"/>
                </a:solidFill>
              </a:rPr>
              <a:t>em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u="sng" dirty="0" err="1" smtClean="0">
                <a:solidFill>
                  <a:schemeClr val="bg1"/>
                </a:solidFill>
              </a:rPr>
              <a:t>executar</a:t>
            </a:r>
            <a:r>
              <a:rPr lang="en-US" sz="1600" i="1" u="sng" dirty="0" smtClean="0">
                <a:solidFill>
                  <a:schemeClr val="bg1"/>
                </a:solidFill>
              </a:rPr>
              <a:t> </a:t>
            </a:r>
            <a:r>
              <a:rPr lang="en-US" sz="1600" i="1" u="sng" dirty="0" err="1" smtClean="0">
                <a:solidFill>
                  <a:schemeClr val="bg1"/>
                </a:solidFill>
              </a:rPr>
              <a:t>arquivamento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>
                <a:solidFill>
                  <a:schemeClr val="bg1"/>
                </a:solidFill>
              </a:rPr>
              <a:t>e </a:t>
            </a:r>
            <a:r>
              <a:rPr lang="en-US" sz="1600" i="1" dirty="0" err="1">
                <a:solidFill>
                  <a:schemeClr val="bg1"/>
                </a:solidFill>
              </a:rPr>
              <a:t>feche</a:t>
            </a:r>
            <a:r>
              <a:rPr lang="en-US" sz="1600" i="1" dirty="0">
                <a:solidFill>
                  <a:schemeClr val="bg1"/>
                </a:solidFill>
              </a:rPr>
              <a:t> a </a:t>
            </a:r>
            <a:r>
              <a:rPr lang="en-US" sz="1600" i="1" dirty="0" err="1">
                <a:solidFill>
                  <a:schemeClr val="bg1"/>
                </a:solidFill>
              </a:rPr>
              <a:t>tela</a:t>
            </a:r>
            <a:r>
              <a:rPr lang="en-US" sz="1600" i="1" dirty="0">
                <a:solidFill>
                  <a:schemeClr val="bg1"/>
                </a:solidFill>
              </a:rPr>
              <a:t>.</a:t>
            </a:r>
          </a:p>
          <a:p>
            <a:r>
              <a:rPr lang="en-US" sz="1600" i="1" dirty="0" err="1" smtClean="0">
                <a:solidFill>
                  <a:schemeClr val="bg1"/>
                </a:solidFill>
              </a:rPr>
              <a:t>Feito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isso</a:t>
            </a:r>
            <a:r>
              <a:rPr lang="en-US" sz="1600" i="1" dirty="0">
                <a:solidFill>
                  <a:schemeClr val="bg1"/>
                </a:solidFill>
              </a:rPr>
              <a:t> a </a:t>
            </a:r>
            <a:r>
              <a:rPr lang="en-US" sz="1600" i="1" dirty="0" err="1">
                <a:solidFill>
                  <a:schemeClr val="bg1"/>
                </a:solidFill>
              </a:rPr>
              <a:t>tramitação</a:t>
            </a:r>
            <a:r>
              <a:rPr lang="en-US" sz="1600" i="1" dirty="0">
                <a:solidFill>
                  <a:schemeClr val="bg1"/>
                </a:solidFill>
              </a:rPr>
              <a:t> no </a:t>
            </a:r>
            <a:r>
              <a:rPr lang="en-US" sz="1600" i="1" dirty="0" err="1">
                <a:solidFill>
                  <a:schemeClr val="bg1"/>
                </a:solidFill>
              </a:rPr>
              <a:t>endereço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é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encerrada</a:t>
            </a:r>
            <a:r>
              <a:rPr lang="en-US" sz="1600" i="1" dirty="0">
                <a:solidFill>
                  <a:schemeClr val="bg1"/>
                </a:solidFill>
              </a:rPr>
              <a:t>.</a:t>
            </a:r>
          </a:p>
          <a:p>
            <a:r>
              <a:rPr lang="en-US" sz="1600" i="1" dirty="0" err="1" smtClean="0">
                <a:solidFill>
                  <a:schemeClr val="bg1"/>
                </a:solidFill>
              </a:rPr>
              <a:t>Informamos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que</a:t>
            </a:r>
            <a:r>
              <a:rPr lang="en-US" sz="1600" i="1" dirty="0">
                <a:solidFill>
                  <a:schemeClr val="bg1"/>
                </a:solidFill>
              </a:rPr>
              <a:t> o </a:t>
            </a:r>
            <a:r>
              <a:rPr lang="en-US" sz="1600" i="1" dirty="0" err="1">
                <a:solidFill>
                  <a:schemeClr val="bg1"/>
                </a:solidFill>
              </a:rPr>
              <a:t>arquivamento</a:t>
            </a:r>
            <a:r>
              <a:rPr lang="en-US" sz="1600" i="1" dirty="0">
                <a:solidFill>
                  <a:schemeClr val="bg1"/>
                </a:solidFill>
              </a:rPr>
              <a:t> dos </a:t>
            </a:r>
            <a:r>
              <a:rPr lang="en-US" sz="1600" i="1" dirty="0" err="1" smtClean="0">
                <a:solidFill>
                  <a:schemeClr val="bg1"/>
                </a:solidFill>
              </a:rPr>
              <a:t>Polos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é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>
                <a:solidFill>
                  <a:schemeClr val="bg1"/>
                </a:solidFill>
              </a:rPr>
              <a:t>critério</a:t>
            </a:r>
            <a:r>
              <a:rPr lang="en-US" sz="1600" i="1" dirty="0">
                <a:solidFill>
                  <a:schemeClr val="bg1"/>
                </a:solidFill>
              </a:rPr>
              <a:t> da </a:t>
            </a:r>
            <a:r>
              <a:rPr lang="en-US" sz="1600" i="1" dirty="0" smtClean="0">
                <a:solidFill>
                  <a:schemeClr val="bg1"/>
                </a:solidFill>
              </a:rPr>
              <a:t>IES.</a:t>
            </a:r>
            <a:r>
              <a:rPr lang="en-US" sz="1600" dirty="0" smtClean="0">
                <a:solidFill>
                  <a:schemeClr val="bg1"/>
                </a:solidFill>
              </a:rPr>
              <a:t>”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6846" y="1163416"/>
            <a:ext cx="8308975" cy="64324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Pré-requisito para preenchimento do Censo </a:t>
            </a:r>
            <a:r>
              <a:rPr lang="en-US" sz="2400" dirty="0" smtClean="0">
                <a:solidFill>
                  <a:schemeClr val="tx2"/>
                </a:solidFill>
              </a:rPr>
              <a:t>–</a:t>
            </a:r>
            <a:r>
              <a:rPr lang="pt-BR" sz="2400" dirty="0" smtClean="0">
                <a:solidFill>
                  <a:schemeClr val="tx2"/>
                </a:solidFill>
              </a:rPr>
              <a:t> O CADASTRO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1800" dirty="0" smtClean="0">
                <a:solidFill>
                  <a:schemeClr val="tx2"/>
                </a:solidFill>
              </a:rPr>
              <a:t>Esta </a:t>
            </a:r>
            <a:r>
              <a:rPr lang="pt-BR" sz="1800" smtClean="0">
                <a:solidFill>
                  <a:schemeClr val="tx2"/>
                </a:solidFill>
              </a:rPr>
              <a:t>demanda visava o Processo de Recredenciamento e o Censo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65" y="1417320"/>
            <a:ext cx="8308975" cy="416560"/>
          </a:xfrm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Pré-requisito para preenchimento do Censo </a:t>
            </a:r>
            <a:r>
              <a:rPr lang="en-US" sz="2400" dirty="0" smtClean="0">
                <a:solidFill>
                  <a:schemeClr val="tx2"/>
                </a:solidFill>
              </a:rPr>
              <a:t>–</a:t>
            </a:r>
            <a:r>
              <a:rPr lang="pt-BR" sz="2400" dirty="0" smtClean="0">
                <a:solidFill>
                  <a:schemeClr val="tx2"/>
                </a:solidFill>
              </a:rPr>
              <a:t> O CADASTRO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2400" dirty="0" smtClean="0">
                <a:solidFill>
                  <a:schemeClr val="tx2"/>
                </a:solidFill>
              </a:rPr>
              <a:t>Situação em 23 de outubro de 2013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380987"/>
              </p:ext>
            </p:extLst>
          </p:nvPr>
        </p:nvGraphicFramePr>
        <p:xfrm>
          <a:off x="1894419" y="3258358"/>
          <a:ext cx="5313680" cy="182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123"/>
                <a:gridCol w="2312557"/>
              </a:tblGrid>
              <a:tr h="71087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Situação</a:t>
                      </a:r>
                      <a:r>
                        <a:rPr lang="en-US" dirty="0" smtClean="0">
                          <a:solidFill>
                            <a:schemeClr val="accent4"/>
                          </a:solidFill>
                        </a:rPr>
                        <a:t> de</a:t>
                      </a:r>
                      <a:r>
                        <a:rPr lang="en-US" baseline="0" dirty="0" smtClean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accent4"/>
                          </a:solidFill>
                        </a:rPr>
                        <a:t>Funcionamento</a:t>
                      </a:r>
                      <a:r>
                        <a:rPr lang="en-US" baseline="0" dirty="0" smtClean="0">
                          <a:solidFill>
                            <a:schemeClr val="accent4"/>
                          </a:solidFill>
                        </a:rPr>
                        <a:t> 17/10/2013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accent4"/>
                          </a:solidFill>
                        </a:rPr>
                        <a:t>Quantidade</a:t>
                      </a:r>
                      <a:endParaRPr lang="en-US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Cursos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Atividade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127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Cursos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Extinção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Cursos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Extintos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71 (17 ABIs)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209" y="2127899"/>
            <a:ext cx="8573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Em</a:t>
            </a:r>
            <a:r>
              <a:rPr lang="en-US" dirty="0" smtClean="0">
                <a:solidFill>
                  <a:schemeClr val="tx2"/>
                </a:solidFill>
              </a:rPr>
              <a:t> 17/10 </a:t>
            </a:r>
            <a:r>
              <a:rPr lang="en-US" dirty="0" err="1" smtClean="0">
                <a:solidFill>
                  <a:schemeClr val="tx2"/>
                </a:solidFill>
              </a:rPr>
              <a:t>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registros</a:t>
            </a:r>
            <a:r>
              <a:rPr lang="en-US" dirty="0" smtClean="0">
                <a:solidFill>
                  <a:schemeClr val="tx2"/>
                </a:solidFill>
              </a:rPr>
              <a:t> e-</a:t>
            </a:r>
            <a:r>
              <a:rPr lang="en-US" dirty="0" err="1" smtClean="0">
                <a:solidFill>
                  <a:schemeClr val="tx2"/>
                </a:solidFill>
              </a:rPr>
              <a:t>Mec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sobre</a:t>
            </a:r>
            <a:r>
              <a:rPr lang="en-US" dirty="0" smtClean="0">
                <a:solidFill>
                  <a:schemeClr val="tx2"/>
                </a:solidFill>
              </a:rPr>
              <a:t> a </a:t>
            </a:r>
            <a:r>
              <a:rPr lang="en-US" dirty="0" err="1" smtClean="0">
                <a:solidFill>
                  <a:schemeClr val="tx2"/>
                </a:solidFill>
              </a:rPr>
              <a:t>situação</a:t>
            </a:r>
            <a:r>
              <a:rPr lang="en-US" dirty="0" smtClean="0">
                <a:solidFill>
                  <a:schemeClr val="tx2"/>
                </a:solidFill>
              </a:rPr>
              <a:t> de </a:t>
            </a:r>
            <a:r>
              <a:rPr lang="en-US" dirty="0" err="1" smtClean="0">
                <a:solidFill>
                  <a:schemeClr val="tx2"/>
                </a:solidFill>
              </a:rPr>
              <a:t>funcionamento</a:t>
            </a:r>
            <a:r>
              <a:rPr lang="en-US" dirty="0" smtClean="0">
                <a:solidFill>
                  <a:schemeClr val="tx2"/>
                </a:solidFill>
              </a:rPr>
              <a:t> de </a:t>
            </a:r>
            <a:r>
              <a:rPr lang="en-US" dirty="0" err="1" smtClean="0">
                <a:solidFill>
                  <a:schemeClr val="tx2"/>
                </a:solidFill>
              </a:rPr>
              <a:t>todos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nossos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cursos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estão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corretos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menos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Licenciatura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Noturna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Física</a:t>
            </a:r>
            <a:r>
              <a:rPr lang="en-US" dirty="0" smtClean="0">
                <a:solidFill>
                  <a:schemeClr val="tx2"/>
                </a:solidFill>
              </a:rPr>
              <a:t> face a </a:t>
            </a:r>
            <a:r>
              <a:rPr lang="en-US" dirty="0" err="1" smtClean="0">
                <a:solidFill>
                  <a:schemeClr val="tx2"/>
                </a:solidFill>
              </a:rPr>
              <a:t>única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falha</a:t>
            </a:r>
            <a:r>
              <a:rPr lang="en-US" dirty="0" smtClean="0">
                <a:solidFill>
                  <a:schemeClr val="tx2"/>
                </a:solidFill>
              </a:rPr>
              <a:t> no </a:t>
            </a:r>
            <a:r>
              <a:rPr lang="en-US" dirty="0" err="1" smtClean="0">
                <a:solidFill>
                  <a:schemeClr val="tx2"/>
                </a:solidFill>
              </a:rPr>
              <a:t>atendimento</a:t>
            </a:r>
            <a:r>
              <a:rPr lang="en-US" dirty="0" smtClean="0">
                <a:solidFill>
                  <a:schemeClr val="tx2"/>
                </a:solidFill>
              </a:rPr>
              <a:t> da Demanda2.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609" y="5624633"/>
            <a:ext cx="8573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problemas</a:t>
            </a:r>
            <a:r>
              <a:rPr lang="en-US" dirty="0" smtClean="0">
                <a:solidFill>
                  <a:schemeClr val="tx2"/>
                </a:solidFill>
              </a:rPr>
              <a:t> no </a:t>
            </a:r>
            <a:r>
              <a:rPr lang="en-US" dirty="0" err="1" smtClean="0">
                <a:solidFill>
                  <a:schemeClr val="tx2"/>
                </a:solidFill>
              </a:rPr>
              <a:t>cadastro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estão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ocorrendo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exclusivamente</a:t>
            </a:r>
            <a:r>
              <a:rPr lang="en-US" dirty="0" smtClean="0">
                <a:solidFill>
                  <a:schemeClr val="tx2"/>
                </a:solidFill>
              </a:rPr>
              <a:t> com </a:t>
            </a:r>
            <a:r>
              <a:rPr lang="en-US" dirty="0" err="1" smtClean="0">
                <a:solidFill>
                  <a:schemeClr val="tx2"/>
                </a:solidFill>
              </a:rPr>
              <a:t>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polos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EaD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52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243602"/>
            <a:ext cx="8308975" cy="487680"/>
          </a:xfrm>
        </p:spPr>
        <p:txBody>
          <a:bodyPr/>
          <a:lstStyle/>
          <a:p>
            <a:pPr algn="ctr"/>
            <a:r>
              <a:rPr lang="pt-BR" sz="1800" dirty="0" smtClean="0">
                <a:solidFill>
                  <a:schemeClr val="tx2"/>
                </a:solidFill>
              </a:rPr>
              <a:t>Breve Histórico da Coleta de Dados da Educação Superior</a:t>
            </a:r>
            <a:br>
              <a:rPr lang="pt-BR" sz="1800" dirty="0" smtClean="0">
                <a:solidFill>
                  <a:schemeClr val="tx2"/>
                </a:solidFill>
              </a:rPr>
            </a:br>
            <a:r>
              <a:rPr lang="pt-BR" sz="1800" dirty="0" smtClean="0">
                <a:solidFill>
                  <a:schemeClr val="tx2"/>
                </a:solidFill>
              </a:rPr>
              <a:t>Fonte: Portal do INEP</a:t>
            </a:r>
            <a:endParaRPr lang="en-US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618949"/>
              </p:ext>
            </p:extLst>
          </p:nvPr>
        </p:nvGraphicFramePr>
        <p:xfrm>
          <a:off x="252000" y="2016000"/>
          <a:ext cx="8640000" cy="4573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669"/>
                <a:gridCol w="6302331"/>
              </a:tblGrid>
              <a:tr h="366889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Quando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O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ocorreu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3367"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Antes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de 1956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As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pesquisas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eram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“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eventuais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incompletas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não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planejadas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”;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673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26/01/1956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Decreto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n° 38.661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Criação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Serviço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Estatística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6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Educação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Cultura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– 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SEEC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Levantamentos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de dados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são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sistematizados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começam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ter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periodicidade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anual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</a:p>
                  </a:txBody>
                  <a:tcPr anchor="ctr"/>
                </a:tc>
              </a:tr>
              <a:tr h="280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Início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dos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O SEEC, com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sede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no Rio de Janeiro,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é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transferido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Brasília </a:t>
                      </a:r>
                    </a:p>
                  </a:txBody>
                  <a:tcPr anchor="ctr"/>
                </a:tc>
              </a:tr>
              <a:tr h="673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20 /12/1996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Art. 9° da </a:t>
                      </a:r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Lei </a:t>
                      </a:r>
                      <a:r>
                        <a:rPr lang="pt-BR" sz="1600" dirty="0" err="1" smtClean="0">
                          <a:solidFill>
                            <a:schemeClr val="tx2"/>
                          </a:solidFill>
                        </a:rPr>
                        <a:t>n°</a:t>
                      </a:r>
                      <a:r>
                        <a:rPr lang="pt-BR" sz="1600" dirty="0" smtClean="0">
                          <a:solidFill>
                            <a:schemeClr val="tx2"/>
                          </a:solidFill>
                        </a:rPr>
                        <a:t> 9.394 (Diretrizes e Bases)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“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a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União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incumbir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-se-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á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coletar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analisar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disseminar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informações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sobre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Educação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”.</a:t>
                      </a:r>
                    </a:p>
                  </a:txBody>
                  <a:tcPr anchor="ctr"/>
                </a:tc>
              </a:tr>
              <a:tr h="5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14 /03/</a:t>
                      </a:r>
                      <a:r>
                        <a:rPr lang="en-US" sz="1600" b="1" dirty="0" smtClean="0">
                          <a:solidFill>
                            <a:schemeClr val="tx2"/>
                          </a:solidFill>
                        </a:rPr>
                        <a:t>1997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Lei nº 9.448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Art. 1º,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inciso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Transforma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o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Instituto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Nacional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Estudos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Pesquisas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Educacionais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Anísio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Teixeira - 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INEP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autarquia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estabelecendo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este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será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órgão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responsável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“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organizar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manter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informações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estatísticas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educacionais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”. (</a:t>
                      </a:r>
                      <a:r>
                        <a:rPr lang="en-US" sz="1600" b="1" i="0" dirty="0" err="1" smtClean="0">
                          <a:solidFill>
                            <a:schemeClr val="tx2"/>
                          </a:solidFill>
                        </a:rPr>
                        <a:t>Microdados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1" i="0" dirty="0" err="1" smtClean="0">
                          <a:solidFill>
                            <a:schemeClr val="tx2"/>
                          </a:solidFill>
                        </a:rPr>
                        <a:t>disponíveis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1" i="0" dirty="0" err="1" smtClean="0">
                          <a:solidFill>
                            <a:schemeClr val="tx2"/>
                          </a:solidFill>
                        </a:rPr>
                        <a:t>desde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 1995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5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22/08/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1997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Art 3º da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Ministerial n° 971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Torna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obrigatório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as IES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encaminhem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INEP,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anualmente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, dados 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disquete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ou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meio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eletrônico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. </a:t>
                      </a:r>
                    </a:p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38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65" y="1209040"/>
            <a:ext cx="8308975" cy="416560"/>
          </a:xfrm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Fechamento dos Módulos - Docentes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939079"/>
              </p:ext>
            </p:extLst>
          </p:nvPr>
        </p:nvGraphicFramePr>
        <p:xfrm>
          <a:off x="1066584" y="2190407"/>
          <a:ext cx="6370873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8628"/>
                <a:gridCol w="1012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Aviso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Sistema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Ciente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mais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de 100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mestrado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ou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doutorado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idade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inferior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ou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igual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 21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Dedicação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Exclusiva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vínculo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mais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uma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IES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sem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graduação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vinculados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à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extensão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deve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ser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maior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zero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docentes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vinculados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à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2"/>
                          </a:solidFill>
                        </a:rPr>
                        <a:t>pesquisa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 de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deve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ser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maior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zero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</a:p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131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65" y="1279987"/>
            <a:ext cx="8308975" cy="416560"/>
          </a:xfrm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Fechamento dos Módulos (Alunos)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1600" dirty="0" smtClean="0">
                <a:solidFill>
                  <a:schemeClr val="tx2"/>
                </a:solidFill>
              </a:rPr>
              <a:t>Tempo de crítica em 2012: 1 hora e 10 minutos</a:t>
            </a:r>
            <a:endParaRPr lang="en-US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73920"/>
              </p:ext>
            </p:extLst>
          </p:nvPr>
        </p:nvGraphicFramePr>
        <p:xfrm>
          <a:off x="227048" y="2007824"/>
          <a:ext cx="8751834" cy="3294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6700"/>
                <a:gridCol w="1085134"/>
              </a:tblGrid>
              <a:tr h="22830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Aviso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Sistema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apenas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alguns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Ciente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alunos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com data de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ingresso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2012 com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situação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vínculo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igual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formado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alunos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falecidos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2011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estão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outra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situação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vínculo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2012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na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mesma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IES: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receita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aluno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da IES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é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A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despesa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aluno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da IES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é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alunos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formados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2011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estão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vínculo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igual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formado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2012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na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mesma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IES e no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mesmo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curso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47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Total de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alunos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formados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2011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estão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com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vínculo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diferente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formado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2012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na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mesma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IES e no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mesmo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curso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⚀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94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282" y="1245728"/>
            <a:ext cx="8557064" cy="41656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2"/>
                </a:solidFill>
              </a:rPr>
              <a:t>Dificuldades no preenchimento do Censo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281" y="2116191"/>
            <a:ext cx="855706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As IES,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especial as IFES, </a:t>
            </a:r>
            <a:r>
              <a:rPr lang="en-US" sz="2000" dirty="0" err="1" smtClean="0">
                <a:solidFill>
                  <a:schemeClr val="tx2"/>
                </a:solidFill>
              </a:rPr>
              <a:t>estão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dobrando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tamanho</a:t>
            </a:r>
            <a:r>
              <a:rPr lang="en-US" sz="2000" dirty="0" smtClean="0">
                <a:solidFill>
                  <a:schemeClr val="tx2"/>
                </a:solidFill>
              </a:rPr>
              <a:t>. A </a:t>
            </a:r>
            <a:r>
              <a:rPr lang="en-US" sz="2000" dirty="0" err="1" smtClean="0">
                <a:solidFill>
                  <a:schemeClr val="tx2"/>
                </a:solidFill>
              </a:rPr>
              <a:t>cada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ano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aumenta</a:t>
            </a:r>
            <a:r>
              <a:rPr lang="en-US" sz="2000" dirty="0" smtClean="0">
                <a:solidFill>
                  <a:schemeClr val="tx2"/>
                </a:solidFill>
              </a:rPr>
              <a:t> a </a:t>
            </a:r>
            <a:r>
              <a:rPr lang="en-US" sz="2000" dirty="0" err="1" smtClean="0">
                <a:solidFill>
                  <a:schemeClr val="tx2"/>
                </a:solidFill>
              </a:rPr>
              <a:t>complexidade</a:t>
            </a:r>
            <a:r>
              <a:rPr lang="en-US" sz="2000" dirty="0" smtClean="0">
                <a:solidFill>
                  <a:schemeClr val="tx2"/>
                </a:solidFill>
              </a:rPr>
              <a:t> no </a:t>
            </a:r>
            <a:r>
              <a:rPr lang="en-US" sz="2000" dirty="0" err="1" smtClean="0">
                <a:solidFill>
                  <a:schemeClr val="tx2"/>
                </a:solidFill>
              </a:rPr>
              <a:t>preenchimento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Censo</a:t>
            </a:r>
            <a:r>
              <a:rPr lang="en-US" sz="2000" dirty="0" smtClean="0">
                <a:solidFill>
                  <a:schemeClr val="tx2"/>
                </a:solidFill>
              </a:rPr>
              <a:t>. A </a:t>
            </a:r>
            <a:r>
              <a:rPr lang="en-US" sz="2000" dirty="0" err="1" smtClean="0">
                <a:solidFill>
                  <a:schemeClr val="tx2"/>
                </a:solidFill>
              </a:rPr>
              <a:t>administração</a:t>
            </a:r>
            <a:r>
              <a:rPr lang="en-US" sz="2000" dirty="0" smtClean="0">
                <a:solidFill>
                  <a:schemeClr val="tx2"/>
                </a:solidFill>
              </a:rPr>
              <a:t> superior das IES tem </a:t>
            </a:r>
            <a:r>
              <a:rPr lang="en-US" sz="2000" dirty="0" err="1" smtClean="0">
                <a:solidFill>
                  <a:schemeClr val="tx2"/>
                </a:solidFill>
              </a:rPr>
              <a:t>conhecimento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deste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fato</a:t>
            </a:r>
            <a:r>
              <a:rPr lang="en-US" sz="2000" dirty="0" smtClean="0">
                <a:solidFill>
                  <a:schemeClr val="tx2"/>
                </a:solidFill>
              </a:rPr>
              <a:t>? Compete </a:t>
            </a:r>
            <a:r>
              <a:rPr lang="en-US" sz="2000" dirty="0" err="1" smtClean="0">
                <a:solidFill>
                  <a:schemeClr val="tx2"/>
                </a:solidFill>
              </a:rPr>
              <a:t>aos</a:t>
            </a:r>
            <a:r>
              <a:rPr lang="en-US" sz="2000" dirty="0" smtClean="0">
                <a:solidFill>
                  <a:schemeClr val="tx2"/>
                </a:solidFill>
              </a:rPr>
              <a:t> PIs </a:t>
            </a:r>
            <a:r>
              <a:rPr lang="en-US" sz="2000" dirty="0" err="1" smtClean="0">
                <a:solidFill>
                  <a:schemeClr val="tx2"/>
                </a:solidFill>
              </a:rPr>
              <a:t>apresentar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internamente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esta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realidade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solicitando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recursos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adequados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 algn="just">
              <a:spcAft>
                <a:spcPts val="12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tx2"/>
                </a:solidFill>
              </a:rPr>
              <a:t>Módulo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Cursos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</a:t>
            </a:r>
            <a:r>
              <a:rPr lang="en-US" sz="2000" dirty="0" err="1" smtClean="0">
                <a:solidFill>
                  <a:schemeClr val="tx2"/>
                </a:solidFill>
              </a:rPr>
              <a:t>tens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Acessibilidade</a:t>
            </a:r>
            <a:r>
              <a:rPr lang="en-US" sz="2000" dirty="0" smtClean="0">
                <a:solidFill>
                  <a:schemeClr val="tx2"/>
                </a:solidFill>
              </a:rPr>
              <a:t> e </a:t>
            </a:r>
            <a:r>
              <a:rPr lang="en-US" sz="2000" dirty="0" err="1" smtClean="0">
                <a:solidFill>
                  <a:schemeClr val="tx2"/>
                </a:solidFill>
              </a:rPr>
              <a:t>Laboratórios</a:t>
            </a:r>
            <a:r>
              <a:rPr lang="en-US" sz="2000" dirty="0" smtClean="0">
                <a:solidFill>
                  <a:schemeClr val="tx2"/>
                </a:solidFill>
              </a:rPr>
              <a:t>. Tal </a:t>
            </a:r>
            <a:r>
              <a:rPr lang="en-US" sz="2000" dirty="0" err="1" smtClean="0">
                <a:solidFill>
                  <a:schemeClr val="tx2"/>
                </a:solidFill>
              </a:rPr>
              <a:t>módulo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deveria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preenchido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pelas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Coordenações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. A </a:t>
            </a:r>
            <a:r>
              <a:rPr lang="en-US" sz="2000" dirty="0" err="1" smtClean="0">
                <a:solidFill>
                  <a:schemeClr val="tx2"/>
                </a:solidFill>
              </a:rPr>
              <a:t>possibilidade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definir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u</a:t>
            </a:r>
            <a:r>
              <a:rPr lang="en-US" sz="2000" dirty="0" smtClean="0">
                <a:solidFill>
                  <a:schemeClr val="tx2"/>
                </a:solidFill>
              </a:rPr>
              <a:t>m </a:t>
            </a:r>
            <a:r>
              <a:rPr lang="en-US" sz="2000" dirty="0" err="1" smtClean="0">
                <a:solidFill>
                  <a:schemeClr val="tx2"/>
                </a:solidFill>
              </a:rPr>
              <a:t>perfil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acesso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onde</a:t>
            </a:r>
            <a:r>
              <a:rPr lang="en-US" sz="2000" dirty="0" smtClean="0">
                <a:solidFill>
                  <a:schemeClr val="tx2"/>
                </a:solidFill>
              </a:rPr>
              <a:t> o login do </a:t>
            </a:r>
            <a:r>
              <a:rPr lang="en-US" sz="2000" dirty="0" err="1" smtClean="0">
                <a:solidFill>
                  <a:schemeClr val="tx2"/>
                </a:solidFill>
              </a:rPr>
              <a:t>usuário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identificasse</a:t>
            </a:r>
            <a:r>
              <a:rPr lang="en-US" sz="2000" dirty="0" smtClean="0">
                <a:solidFill>
                  <a:schemeClr val="tx2"/>
                </a:solidFill>
              </a:rPr>
              <a:t> o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 (</a:t>
            </a:r>
            <a:r>
              <a:rPr lang="en-US" sz="2000" dirty="0" err="1" smtClean="0">
                <a:solidFill>
                  <a:schemeClr val="tx2"/>
                </a:solidFill>
              </a:rPr>
              <a:t>como</a:t>
            </a:r>
            <a:r>
              <a:rPr lang="en-US" sz="2000" dirty="0" smtClean="0">
                <a:solidFill>
                  <a:schemeClr val="tx2"/>
                </a:solidFill>
              </a:rPr>
              <a:t> no ENADE) </a:t>
            </a:r>
            <a:r>
              <a:rPr lang="en-US" sz="2000" dirty="0" err="1" smtClean="0">
                <a:solidFill>
                  <a:schemeClr val="tx2"/>
                </a:solidFill>
              </a:rPr>
              <a:t>resolveria</a:t>
            </a:r>
            <a:r>
              <a:rPr lang="en-US" sz="2000" dirty="0" smtClean="0">
                <a:solidFill>
                  <a:schemeClr val="tx2"/>
                </a:solidFill>
              </a:rPr>
              <a:t> o </a:t>
            </a:r>
            <a:r>
              <a:rPr lang="en-US" sz="2000" dirty="0" err="1" smtClean="0">
                <a:solidFill>
                  <a:schemeClr val="tx2"/>
                </a:solidFill>
              </a:rPr>
              <a:t>problema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457200" indent="-457200" algn="just">
              <a:spcAft>
                <a:spcPts val="12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tx2"/>
                </a:solidFill>
              </a:rPr>
              <a:t>Até</a:t>
            </a:r>
            <a:r>
              <a:rPr lang="en-US" sz="2000" dirty="0" smtClean="0">
                <a:solidFill>
                  <a:schemeClr val="tx2"/>
                </a:solidFill>
              </a:rPr>
              <a:t> 2011, o </a:t>
            </a:r>
            <a:r>
              <a:rPr lang="en-US" sz="2000" dirty="0" err="1" smtClean="0">
                <a:solidFill>
                  <a:schemeClr val="tx2"/>
                </a:solidFill>
              </a:rPr>
              <a:t>controle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interno</a:t>
            </a:r>
            <a:r>
              <a:rPr lang="en-US" sz="2000" dirty="0" smtClean="0">
                <a:solidFill>
                  <a:schemeClr val="tx2"/>
                </a:solidFill>
              </a:rPr>
              <a:t> das </a:t>
            </a:r>
            <a:r>
              <a:rPr lang="en-US" sz="2000" dirty="0" err="1" smtClean="0">
                <a:solidFill>
                  <a:schemeClr val="tx2"/>
                </a:solidFill>
              </a:rPr>
              <a:t>Bolsas</a:t>
            </a:r>
            <a:r>
              <a:rPr lang="en-US" sz="2000" dirty="0" smtClean="0">
                <a:solidFill>
                  <a:schemeClr val="tx2"/>
                </a:solidFill>
              </a:rPr>
              <a:t> (</a:t>
            </a:r>
            <a:r>
              <a:rPr lang="en-US" sz="2000" dirty="0" err="1" smtClean="0">
                <a:solidFill>
                  <a:schemeClr val="tx2"/>
                </a:solidFill>
              </a:rPr>
              <a:t>apoio</a:t>
            </a:r>
            <a:r>
              <a:rPr lang="en-US" sz="2000" dirty="0" smtClean="0">
                <a:solidFill>
                  <a:schemeClr val="tx2"/>
                </a:solidFill>
              </a:rPr>
              <a:t> social, </a:t>
            </a:r>
            <a:r>
              <a:rPr lang="en-US" sz="2000" dirty="0" err="1" smtClean="0">
                <a:solidFill>
                  <a:schemeClr val="tx2"/>
                </a:solidFill>
              </a:rPr>
              <a:t>monitoria</a:t>
            </a:r>
            <a:r>
              <a:rPr lang="en-US" sz="2000" dirty="0" smtClean="0">
                <a:solidFill>
                  <a:schemeClr val="tx2"/>
                </a:solidFill>
              </a:rPr>
              <a:t>, etc.) </a:t>
            </a:r>
            <a:r>
              <a:rPr lang="en-US" sz="2000" dirty="0" err="1" smtClean="0">
                <a:solidFill>
                  <a:schemeClr val="tx2"/>
                </a:solidFill>
              </a:rPr>
              <a:t>não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estava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centralizado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2012 a </a:t>
            </a:r>
            <a:r>
              <a:rPr lang="en-US" sz="2000" dirty="0" err="1" smtClean="0">
                <a:solidFill>
                  <a:schemeClr val="tx2"/>
                </a:solidFill>
              </a:rPr>
              <a:t>dificuldade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foi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superada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 algn="just">
              <a:spcAft>
                <a:spcPts val="1200"/>
              </a:spcAft>
              <a:buFont typeface="Arial"/>
              <a:buChar char="•"/>
            </a:pP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</a:t>
            </a:r>
            <a:r>
              <a:rPr lang="en-US" sz="2000" dirty="0" err="1" smtClean="0">
                <a:solidFill>
                  <a:schemeClr val="tx2"/>
                </a:solidFill>
              </a:rPr>
              <a:t>erfis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acesso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eliminaram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outras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dificuldades</a:t>
            </a:r>
            <a:r>
              <a:rPr lang="en-US" sz="2000" dirty="0" smtClean="0">
                <a:solidFill>
                  <a:schemeClr val="tx2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72517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70" y="1245728"/>
            <a:ext cx="8308975" cy="41656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2"/>
                </a:solidFill>
              </a:rPr>
              <a:t>P</a:t>
            </a:r>
            <a:r>
              <a:rPr lang="pt-BR" dirty="0" smtClean="0">
                <a:solidFill>
                  <a:schemeClr val="tx2"/>
                </a:solidFill>
              </a:rPr>
              <a:t>erfis de acesso que utilizamos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4333" y="2352770"/>
            <a:ext cx="7789334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chemeClr val="tx2"/>
                </a:solidFill>
              </a:rPr>
              <a:t>Só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consulta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</a:p>
          <a:p>
            <a:pPr indent="457200" algn="just">
              <a:spcAft>
                <a:spcPts val="600"/>
              </a:spcAft>
            </a:pPr>
            <a:r>
              <a:rPr lang="en-US" sz="2000" dirty="0" err="1" smtClean="0">
                <a:solidFill>
                  <a:schemeClr val="tx2"/>
                </a:solidFill>
              </a:rPr>
              <a:t>Pode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acompanhar</a:t>
            </a:r>
            <a:r>
              <a:rPr lang="en-US" sz="2000" dirty="0" smtClean="0">
                <a:solidFill>
                  <a:schemeClr val="tx2"/>
                </a:solidFill>
              </a:rPr>
              <a:t> o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está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sendo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registrado</a:t>
            </a:r>
            <a:r>
              <a:rPr lang="en-US" sz="2000" dirty="0" smtClean="0">
                <a:solidFill>
                  <a:schemeClr val="tx2"/>
                </a:solidFill>
              </a:rPr>
              <a:t> no </a:t>
            </a:r>
            <a:r>
              <a:rPr lang="en-US" sz="2000" dirty="0" err="1" smtClean="0">
                <a:solidFill>
                  <a:schemeClr val="tx2"/>
                </a:solidFill>
              </a:rPr>
              <a:t>Censo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chemeClr val="tx2"/>
                </a:solidFill>
              </a:rPr>
              <a:t>Equipe</a:t>
            </a:r>
            <a:r>
              <a:rPr lang="en-US" sz="2800" dirty="0" smtClean="0">
                <a:solidFill>
                  <a:schemeClr val="tx2"/>
                </a:solidFill>
              </a:rPr>
              <a:t> de </a:t>
            </a:r>
            <a:r>
              <a:rPr lang="en-US" sz="2800" dirty="0" err="1" smtClean="0">
                <a:solidFill>
                  <a:schemeClr val="tx2"/>
                </a:solidFill>
              </a:rPr>
              <a:t>Tecnologia</a:t>
            </a:r>
            <a:r>
              <a:rPr lang="en-US" sz="2800" dirty="0" smtClean="0">
                <a:solidFill>
                  <a:schemeClr val="tx2"/>
                </a:solidFill>
              </a:rPr>
              <a:t> da </a:t>
            </a:r>
            <a:r>
              <a:rPr lang="en-US" sz="2800" dirty="0" err="1" smtClean="0">
                <a:solidFill>
                  <a:schemeClr val="tx2"/>
                </a:solidFill>
              </a:rPr>
              <a:t>Informação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  <a:endParaRPr lang="en-US" sz="2800" dirty="0">
              <a:solidFill>
                <a:schemeClr val="tx2"/>
              </a:solidFill>
            </a:endParaRPr>
          </a:p>
          <a:p>
            <a:pPr indent="457200" algn="just">
              <a:spcAft>
                <a:spcPts val="600"/>
              </a:spcAft>
            </a:pPr>
            <a:r>
              <a:rPr lang="en-US" sz="2000" dirty="0" err="1" smtClean="0">
                <a:solidFill>
                  <a:schemeClr val="tx2"/>
                </a:solidFill>
              </a:rPr>
              <a:t>Pode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fazer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tudo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menos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fechar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módulos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chemeClr val="tx2"/>
                </a:solidFill>
              </a:rPr>
              <a:t>Superintendência</a:t>
            </a:r>
            <a:r>
              <a:rPr lang="en-US" sz="2800" dirty="0" smtClean="0">
                <a:solidFill>
                  <a:schemeClr val="tx2"/>
                </a:solidFill>
              </a:rPr>
              <a:t> de </a:t>
            </a:r>
            <a:r>
              <a:rPr lang="en-US" sz="2800" dirty="0" err="1" smtClean="0">
                <a:solidFill>
                  <a:schemeClr val="tx2"/>
                </a:solidFill>
              </a:rPr>
              <a:t>Documentação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  <a:endParaRPr lang="en-US" sz="2800" dirty="0">
              <a:solidFill>
                <a:schemeClr val="tx2"/>
              </a:solidFill>
            </a:endParaRPr>
          </a:p>
          <a:p>
            <a:pPr indent="457200" algn="just">
              <a:spcAft>
                <a:spcPts val="600"/>
              </a:spcAft>
            </a:pPr>
            <a:r>
              <a:rPr lang="en-US" sz="2000" dirty="0" err="1" smtClean="0">
                <a:solidFill>
                  <a:schemeClr val="tx2"/>
                </a:solidFill>
              </a:rPr>
              <a:t>Editar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Bibliotecas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 err="1" smtClean="0">
                <a:solidFill>
                  <a:schemeClr val="tx2"/>
                </a:solidFill>
              </a:rPr>
              <a:t>Departamento</a:t>
            </a:r>
            <a:r>
              <a:rPr lang="en-US" sz="2800" dirty="0" smtClean="0">
                <a:solidFill>
                  <a:schemeClr val="tx2"/>
                </a:solidFill>
              </a:rPr>
              <a:t> de </a:t>
            </a:r>
            <a:r>
              <a:rPr lang="en-US" sz="2800" dirty="0" err="1" smtClean="0">
                <a:solidFill>
                  <a:schemeClr val="tx2"/>
                </a:solidFill>
              </a:rPr>
              <a:t>Contabilidade</a:t>
            </a:r>
            <a:r>
              <a:rPr lang="en-US" sz="2800" dirty="0" smtClean="0">
                <a:solidFill>
                  <a:schemeClr val="tx2"/>
                </a:solidFill>
              </a:rPr>
              <a:t> e </a:t>
            </a:r>
            <a:r>
              <a:rPr lang="en-US" sz="2800" dirty="0" err="1" smtClean="0">
                <a:solidFill>
                  <a:schemeClr val="tx2"/>
                </a:solidFill>
              </a:rPr>
              <a:t>Finanças</a:t>
            </a:r>
            <a:endParaRPr lang="en-US" sz="2800" dirty="0" smtClean="0">
              <a:solidFill>
                <a:schemeClr val="tx2"/>
              </a:solidFill>
            </a:endParaRPr>
          </a:p>
          <a:p>
            <a:pPr indent="457200" algn="just"/>
            <a:r>
              <a:rPr lang="en-US" sz="2000" dirty="0" err="1" smtClean="0">
                <a:solidFill>
                  <a:schemeClr val="tx2"/>
                </a:solidFill>
              </a:rPr>
              <a:t>Editar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dados </a:t>
            </a:r>
            <a:r>
              <a:rPr lang="en-US" sz="2000" dirty="0" err="1" smtClean="0">
                <a:solidFill>
                  <a:schemeClr val="tx2"/>
                </a:solidFill>
              </a:rPr>
              <a:t>financeiros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7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70" y="1245728"/>
            <a:ext cx="8308975" cy="41656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2"/>
                </a:solidFill>
              </a:rPr>
              <a:t>Os Relatórios Indicadores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370" y="2028215"/>
            <a:ext cx="830897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 err="1" smtClean="0">
                <a:solidFill>
                  <a:schemeClr val="tx2"/>
                </a:solidFill>
              </a:rPr>
              <a:t>Relatórios</a:t>
            </a:r>
            <a:r>
              <a:rPr lang="en-US" sz="2000" b="1" dirty="0" smtClean="0">
                <a:solidFill>
                  <a:schemeClr val="tx2"/>
                </a:solidFill>
              </a:rPr>
              <a:t> de </a:t>
            </a:r>
            <a:r>
              <a:rPr lang="en-US" sz="2000" b="1" dirty="0" err="1" smtClean="0">
                <a:solidFill>
                  <a:schemeClr val="tx2"/>
                </a:solidFill>
              </a:rPr>
              <a:t>Docentes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por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>
                <a:solidFill>
                  <a:schemeClr val="tx2"/>
                </a:solidFill>
              </a:rPr>
              <a:t>;</a:t>
            </a:r>
            <a:endParaRPr lang="en-US" sz="2000" dirty="0" smtClean="0">
              <a:solidFill>
                <a:schemeClr val="tx2"/>
              </a:solidFill>
            </a:endParaRPr>
          </a:p>
          <a:p>
            <a:pPr indent="457200" algn="just"/>
            <a:r>
              <a:rPr lang="en-US" sz="2000" dirty="0" smtClean="0">
                <a:solidFill>
                  <a:schemeClr val="tx2"/>
                </a:solidFill>
              </a:rPr>
              <a:t>Este </a:t>
            </a:r>
            <a:r>
              <a:rPr lang="en-US" sz="2000" dirty="0" err="1" smtClean="0">
                <a:solidFill>
                  <a:schemeClr val="tx2"/>
                </a:solidFill>
              </a:rPr>
              <a:t>relatório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é</a:t>
            </a:r>
            <a:r>
              <a:rPr lang="en-US" sz="2000" dirty="0" smtClean="0">
                <a:solidFill>
                  <a:schemeClr val="tx2"/>
                </a:solidFill>
              </a:rPr>
              <a:t> de fundamental </a:t>
            </a:r>
            <a:r>
              <a:rPr lang="en-US" sz="2000" dirty="0" err="1" smtClean="0">
                <a:solidFill>
                  <a:schemeClr val="tx2"/>
                </a:solidFill>
              </a:rPr>
              <a:t>importância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pois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vincula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docentes</a:t>
            </a:r>
            <a:r>
              <a:rPr lang="en-US" sz="2000" dirty="0" smtClean="0">
                <a:solidFill>
                  <a:schemeClr val="tx2"/>
                </a:solidFill>
              </a:rPr>
              <a:t> (</a:t>
            </a:r>
            <a:r>
              <a:rPr lang="en-US" sz="2000" dirty="0" err="1" smtClean="0">
                <a:solidFill>
                  <a:schemeClr val="tx2"/>
                </a:solidFill>
              </a:rPr>
              <a:t>titulação</a:t>
            </a:r>
            <a:r>
              <a:rPr lang="en-US" sz="2000" dirty="0" smtClean="0">
                <a:solidFill>
                  <a:schemeClr val="tx2"/>
                </a:solidFill>
              </a:rPr>
              <a:t> e regime de </a:t>
            </a:r>
            <a:r>
              <a:rPr lang="en-US" sz="2000" dirty="0" err="1" smtClean="0">
                <a:solidFill>
                  <a:schemeClr val="tx2"/>
                </a:solidFill>
              </a:rPr>
              <a:t>trabalho</a:t>
            </a:r>
            <a:r>
              <a:rPr lang="en-US" sz="2000" dirty="0" smtClean="0">
                <a:solidFill>
                  <a:schemeClr val="tx2"/>
                </a:solidFill>
              </a:rPr>
              <a:t>) </a:t>
            </a:r>
            <a:r>
              <a:rPr lang="en-US" sz="2000" dirty="0" err="1" smtClean="0">
                <a:solidFill>
                  <a:schemeClr val="tx2"/>
                </a:solidFill>
              </a:rPr>
              <a:t>aos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cursos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Neste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ano</a:t>
            </a:r>
            <a:r>
              <a:rPr lang="en-US" sz="2000" dirty="0" smtClean="0">
                <a:solidFill>
                  <a:schemeClr val="tx2"/>
                </a:solidFill>
              </a:rPr>
              <a:t>, a </a:t>
            </a:r>
            <a:r>
              <a:rPr lang="en-US" sz="2000" dirty="0" err="1" smtClean="0">
                <a:solidFill>
                  <a:schemeClr val="tx2"/>
                </a:solidFill>
              </a:rPr>
              <a:t>versão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PDF </a:t>
            </a:r>
            <a:r>
              <a:rPr lang="en-US" sz="2000" dirty="0" err="1" smtClean="0">
                <a:solidFill>
                  <a:schemeClr val="tx2"/>
                </a:solidFill>
              </a:rPr>
              <a:t>foi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encaminhada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para</a:t>
            </a:r>
            <a:r>
              <a:rPr lang="en-US" sz="2000" dirty="0" smtClean="0">
                <a:solidFill>
                  <a:schemeClr val="tx2"/>
                </a:solidFill>
              </a:rPr>
              <a:t> a </a:t>
            </a:r>
            <a:r>
              <a:rPr lang="en-US" sz="2000" dirty="0" err="1" smtClean="0">
                <a:solidFill>
                  <a:schemeClr val="tx2"/>
                </a:solidFill>
              </a:rPr>
              <a:t>lista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Coordenadores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Graduação</a:t>
            </a:r>
            <a:r>
              <a:rPr lang="en-US" sz="2000" dirty="0" smtClean="0">
                <a:solidFill>
                  <a:schemeClr val="tx2"/>
                </a:solidFill>
              </a:rPr>
              <a:t>, antes do </a:t>
            </a:r>
            <a:r>
              <a:rPr lang="en-US" sz="2000" dirty="0" err="1" smtClean="0">
                <a:solidFill>
                  <a:schemeClr val="tx2"/>
                </a:solidFill>
              </a:rPr>
              <a:t>fechamento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Censo</a:t>
            </a:r>
            <a:r>
              <a:rPr lang="en-US" sz="2000" dirty="0" smtClean="0">
                <a:solidFill>
                  <a:schemeClr val="tx2"/>
                </a:solidFill>
              </a:rPr>
              <a:t>. Se o </a:t>
            </a:r>
            <a:r>
              <a:rPr lang="en-US" sz="2000" dirty="0" err="1" smtClean="0">
                <a:solidFill>
                  <a:schemeClr val="tx2"/>
                </a:solidFill>
              </a:rPr>
              <a:t>coordenador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identificar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erros</a:t>
            </a:r>
            <a:r>
              <a:rPr lang="en-US" sz="2000" dirty="0" smtClean="0">
                <a:solidFill>
                  <a:schemeClr val="tx2"/>
                </a:solidFill>
              </a:rPr>
              <a:t> tem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se </a:t>
            </a:r>
            <a:r>
              <a:rPr lang="en-US" sz="2000" dirty="0" err="1" smtClean="0">
                <a:solidFill>
                  <a:schemeClr val="tx2"/>
                </a:solidFill>
              </a:rPr>
              <a:t>pronunciar</a:t>
            </a:r>
            <a:r>
              <a:rPr lang="en-US" sz="2000" dirty="0" smtClean="0">
                <a:solidFill>
                  <a:schemeClr val="tx2"/>
                </a:solidFill>
              </a:rPr>
              <a:t> antes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nossos</a:t>
            </a:r>
            <a:r>
              <a:rPr lang="en-US" sz="2000" dirty="0" smtClean="0">
                <a:solidFill>
                  <a:schemeClr val="tx2"/>
                </a:solidFill>
              </a:rPr>
              <a:t> dados “</a:t>
            </a:r>
            <a:r>
              <a:rPr lang="en-US" sz="2000" i="1" dirty="0" err="1" smtClean="0">
                <a:solidFill>
                  <a:schemeClr val="tx2"/>
                </a:solidFill>
              </a:rPr>
              <a:t>virem</a:t>
            </a:r>
            <a:r>
              <a:rPr lang="en-US" sz="2000" i="1" dirty="0" smtClean="0">
                <a:solidFill>
                  <a:schemeClr val="tx2"/>
                </a:solidFill>
              </a:rPr>
              <a:t> </a:t>
            </a:r>
            <a:r>
              <a:rPr lang="en-US" sz="2000" i="1" dirty="0" err="1" smtClean="0">
                <a:solidFill>
                  <a:schemeClr val="tx2"/>
                </a:solidFill>
              </a:rPr>
              <a:t>estatísticas</a:t>
            </a:r>
            <a:r>
              <a:rPr lang="en-US" sz="2000" dirty="0" smtClean="0">
                <a:solidFill>
                  <a:schemeClr val="tx2"/>
                </a:solidFill>
              </a:rPr>
              <a:t>”;</a:t>
            </a:r>
          </a:p>
          <a:p>
            <a:pPr marL="342900" indent="-342900">
              <a:spcBef>
                <a:spcPts val="1800"/>
              </a:spcBef>
              <a:buFont typeface="Arial"/>
              <a:buChar char="•"/>
            </a:pPr>
            <a:r>
              <a:rPr lang="en-US" sz="2000" b="1" dirty="0" err="1">
                <a:solidFill>
                  <a:schemeClr val="tx2"/>
                </a:solidFill>
              </a:rPr>
              <a:t>Relatórios</a:t>
            </a:r>
            <a:r>
              <a:rPr lang="en-US" sz="2000" b="1" dirty="0">
                <a:solidFill>
                  <a:schemeClr val="tx2"/>
                </a:solidFill>
              </a:rPr>
              <a:t> dos </a:t>
            </a:r>
            <a:r>
              <a:rPr lang="en-US" sz="2000" b="1" dirty="0" err="1">
                <a:solidFill>
                  <a:schemeClr val="tx2"/>
                </a:solidFill>
              </a:rPr>
              <a:t>Indicadores</a:t>
            </a:r>
            <a:r>
              <a:rPr lang="en-US" sz="2000" b="1" dirty="0">
                <a:solidFill>
                  <a:schemeClr val="tx2"/>
                </a:solidFill>
              </a:rPr>
              <a:t> de </a:t>
            </a:r>
            <a:r>
              <a:rPr lang="en-US" sz="2000" b="1" dirty="0" err="1">
                <a:solidFill>
                  <a:schemeClr val="tx2"/>
                </a:solidFill>
              </a:rPr>
              <a:t>Curso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>
                <a:solidFill>
                  <a:schemeClr val="tx2"/>
                </a:solidFill>
              </a:rPr>
              <a:t>por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Turno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  <a:endParaRPr lang="en-US" sz="2000" b="1" dirty="0">
              <a:solidFill>
                <a:schemeClr val="tx2"/>
              </a:solidFill>
            </a:endParaRPr>
          </a:p>
          <a:p>
            <a:pPr indent="457200" algn="just"/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dirty="0" err="1">
                <a:solidFill>
                  <a:schemeClr val="tx2"/>
                </a:solidFill>
              </a:rPr>
              <a:t>versão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XLS, </a:t>
            </a:r>
            <a:r>
              <a:rPr lang="en-US" sz="2000" dirty="0" err="1">
                <a:solidFill>
                  <a:schemeClr val="tx2"/>
                </a:solidFill>
              </a:rPr>
              <a:t>deste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relatório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>
                <a:solidFill>
                  <a:schemeClr val="tx2"/>
                </a:solidFill>
              </a:rPr>
              <a:t>é</a:t>
            </a:r>
            <a:r>
              <a:rPr lang="en-US" sz="2000" dirty="0">
                <a:solidFill>
                  <a:schemeClr val="tx2"/>
                </a:solidFill>
              </a:rPr>
              <a:t> a principal </a:t>
            </a:r>
            <a:r>
              <a:rPr lang="en-US" sz="2000" dirty="0" err="1">
                <a:solidFill>
                  <a:schemeClr val="tx2"/>
                </a:solidFill>
              </a:rPr>
              <a:t>ferramenta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utilizada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pelo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PI, </a:t>
            </a:r>
            <a:r>
              <a:rPr lang="en-US" sz="2000" dirty="0" err="1">
                <a:solidFill>
                  <a:schemeClr val="tx2"/>
                </a:solidFill>
              </a:rPr>
              <a:t>para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auditar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os</a:t>
            </a:r>
            <a:r>
              <a:rPr lang="en-US" sz="2000" dirty="0">
                <a:solidFill>
                  <a:schemeClr val="tx2"/>
                </a:solidFill>
              </a:rPr>
              <a:t> dados </a:t>
            </a:r>
            <a:r>
              <a:rPr lang="en-US" sz="2000" dirty="0" err="1">
                <a:solidFill>
                  <a:schemeClr val="tx2"/>
                </a:solidFill>
              </a:rPr>
              <a:t>depositados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pela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equipe</a:t>
            </a:r>
            <a:r>
              <a:rPr lang="en-US" sz="2000" dirty="0">
                <a:solidFill>
                  <a:schemeClr val="tx2"/>
                </a:solidFill>
              </a:rPr>
              <a:t> de TI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89780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70" y="1245728"/>
            <a:ext cx="8308975" cy="41656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2"/>
                </a:solidFill>
              </a:rPr>
              <a:t>Relatórios a incluir no Censo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370" y="2028215"/>
            <a:ext cx="83089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en-US" sz="2000" b="1" dirty="0" err="1" smtClean="0">
                <a:solidFill>
                  <a:schemeClr val="tx2"/>
                </a:solidFill>
              </a:rPr>
              <a:t>Relatório</a:t>
            </a:r>
            <a:r>
              <a:rPr lang="en-US" sz="2000" b="1" dirty="0" smtClean="0">
                <a:solidFill>
                  <a:schemeClr val="tx2"/>
                </a:solidFill>
              </a:rPr>
              <a:t> dos </a:t>
            </a:r>
            <a:r>
              <a:rPr lang="en-US" sz="2000" b="1" dirty="0" err="1" smtClean="0">
                <a:solidFill>
                  <a:schemeClr val="tx2"/>
                </a:solidFill>
              </a:rPr>
              <a:t>alunos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equivalentes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por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curso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  <a:endParaRPr lang="en-US" sz="2000" b="1" dirty="0">
              <a:solidFill>
                <a:schemeClr val="tx2"/>
              </a:solidFill>
            </a:endParaRPr>
          </a:p>
          <a:p>
            <a:pPr indent="457200" algn="just"/>
            <a:r>
              <a:rPr lang="en-US" sz="2000" dirty="0" smtClean="0">
                <a:solidFill>
                  <a:schemeClr val="tx2"/>
                </a:solidFill>
              </a:rPr>
              <a:t>Este </a:t>
            </a:r>
            <a:r>
              <a:rPr lang="en-US" sz="2000" dirty="0" err="1" smtClean="0">
                <a:solidFill>
                  <a:schemeClr val="tx2"/>
                </a:solidFill>
              </a:rPr>
              <a:t>relatório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permitiria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a ANDIFES e a </a:t>
            </a:r>
            <a:r>
              <a:rPr lang="en-US" sz="2000" dirty="0" err="1" smtClean="0">
                <a:solidFill>
                  <a:schemeClr val="tx2"/>
                </a:solidFill>
              </a:rPr>
              <a:t>Comissão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Orçamento</a:t>
            </a:r>
            <a:r>
              <a:rPr lang="en-US" sz="2000" dirty="0" smtClean="0">
                <a:solidFill>
                  <a:schemeClr val="tx2"/>
                </a:solidFill>
              </a:rPr>
              <a:t> do FORPLAD </a:t>
            </a:r>
            <a:r>
              <a:rPr lang="en-US" sz="2000" dirty="0" err="1" smtClean="0">
                <a:solidFill>
                  <a:schemeClr val="tx2"/>
                </a:solidFill>
              </a:rPr>
              <a:t>acompanhassem</a:t>
            </a:r>
            <a:r>
              <a:rPr lang="en-US" sz="2000" dirty="0" smtClean="0">
                <a:solidFill>
                  <a:schemeClr val="tx2"/>
                </a:solidFill>
              </a:rPr>
              <a:t> o </a:t>
            </a:r>
            <a:r>
              <a:rPr lang="en-US" sz="2000" dirty="0" err="1" smtClean="0">
                <a:solidFill>
                  <a:schemeClr val="tx2"/>
                </a:solidFill>
              </a:rPr>
              <a:t>preenchimento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Censo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permitindo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também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PIs </a:t>
            </a:r>
            <a:r>
              <a:rPr lang="en-US" sz="2000" dirty="0" err="1" smtClean="0">
                <a:solidFill>
                  <a:schemeClr val="tx2"/>
                </a:solidFill>
              </a:rPr>
              <a:t>conferissem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cálculos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Sua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implementação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depende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apenas</a:t>
            </a:r>
            <a:r>
              <a:rPr lang="en-US" sz="2000" dirty="0" smtClean="0">
                <a:solidFill>
                  <a:schemeClr val="tx2"/>
                </a:solidFill>
              </a:rPr>
              <a:t> da </a:t>
            </a:r>
            <a:r>
              <a:rPr lang="en-US" sz="2000" dirty="0" err="1" smtClean="0">
                <a:solidFill>
                  <a:schemeClr val="tx2"/>
                </a:solidFill>
              </a:rPr>
              <a:t>inclusão</a:t>
            </a:r>
            <a:r>
              <a:rPr lang="en-US" sz="2000" dirty="0" smtClean="0">
                <a:solidFill>
                  <a:schemeClr val="tx2"/>
                </a:solidFill>
              </a:rPr>
              <a:t> no </a:t>
            </a:r>
            <a:r>
              <a:rPr lang="en-US" sz="2000" dirty="0" err="1" smtClean="0">
                <a:solidFill>
                  <a:schemeClr val="tx2"/>
                </a:solidFill>
              </a:rPr>
              <a:t>Censo</a:t>
            </a:r>
            <a:r>
              <a:rPr lang="en-US" sz="2000" dirty="0" smtClean="0">
                <a:solidFill>
                  <a:schemeClr val="tx2"/>
                </a:solidFill>
              </a:rPr>
              <a:t> da </a:t>
            </a:r>
            <a:r>
              <a:rPr lang="en-US" sz="2000" dirty="0" err="1" smtClean="0">
                <a:solidFill>
                  <a:schemeClr val="tx2"/>
                </a:solidFill>
              </a:rPr>
              <a:t>tabela</a:t>
            </a:r>
            <a:r>
              <a:rPr lang="en-US" sz="2000" dirty="0" smtClean="0">
                <a:solidFill>
                  <a:schemeClr val="tx2"/>
                </a:solidFill>
              </a:rPr>
              <a:t> com a </a:t>
            </a:r>
            <a:r>
              <a:rPr lang="en-US" sz="2000" dirty="0" err="1" smtClean="0">
                <a:solidFill>
                  <a:schemeClr val="tx2"/>
                </a:solidFill>
              </a:rPr>
              <a:t>classificação</a:t>
            </a:r>
            <a:r>
              <a:rPr lang="en-US" sz="2000" dirty="0" smtClean="0">
                <a:solidFill>
                  <a:schemeClr val="tx2"/>
                </a:solidFill>
              </a:rPr>
              <a:t> dos </a:t>
            </a:r>
            <a:r>
              <a:rPr lang="en-US" sz="2000" dirty="0" err="1" smtClean="0">
                <a:solidFill>
                  <a:schemeClr val="tx2"/>
                </a:solidFill>
              </a:rPr>
              <a:t>cursos</a:t>
            </a:r>
            <a:r>
              <a:rPr lang="en-US" sz="2000" dirty="0" smtClean="0">
                <a:solidFill>
                  <a:schemeClr val="tx2"/>
                </a:solidFill>
              </a:rPr>
              <a:t> e peso dos </a:t>
            </a:r>
            <a:r>
              <a:rPr lang="en-US" sz="2000" dirty="0" err="1" smtClean="0">
                <a:solidFill>
                  <a:schemeClr val="tx2"/>
                </a:solidFill>
              </a:rPr>
              <a:t>grupos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n-US" sz="2000" dirty="0">
              <a:solidFill>
                <a:schemeClr val="tx2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b="1" dirty="0" err="1" smtClean="0">
                <a:solidFill>
                  <a:schemeClr val="tx2"/>
                </a:solidFill>
              </a:rPr>
              <a:t>Relatório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Vagas</a:t>
            </a:r>
            <a:r>
              <a:rPr lang="en-US" sz="2000" b="1" dirty="0" smtClean="0">
                <a:solidFill>
                  <a:schemeClr val="tx2"/>
                </a:solidFill>
              </a:rPr>
              <a:t> x </a:t>
            </a:r>
            <a:r>
              <a:rPr lang="en-US" sz="2000" b="1" dirty="0" err="1" smtClean="0">
                <a:solidFill>
                  <a:schemeClr val="tx2"/>
                </a:solidFill>
              </a:rPr>
              <a:t>Alunos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Novos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por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curso</a:t>
            </a:r>
            <a:r>
              <a:rPr lang="en-US" sz="2000" b="1" dirty="0" smtClean="0">
                <a:solidFill>
                  <a:schemeClr val="tx2"/>
                </a:solidFill>
              </a:rPr>
              <a:t>;</a:t>
            </a:r>
          </a:p>
          <a:p>
            <a:pPr indent="457200" algn="just"/>
            <a:r>
              <a:rPr lang="en-US" sz="2000" dirty="0" smtClean="0">
                <a:solidFill>
                  <a:schemeClr val="tx2"/>
                </a:solidFill>
              </a:rPr>
              <a:t>Este </a:t>
            </a:r>
            <a:r>
              <a:rPr lang="en-US" sz="2000" dirty="0" err="1" smtClean="0">
                <a:solidFill>
                  <a:schemeClr val="tx2"/>
                </a:solidFill>
              </a:rPr>
              <a:t>relatório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permitiria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verificar</a:t>
            </a:r>
            <a:r>
              <a:rPr lang="en-US" sz="2000" dirty="0" smtClean="0">
                <a:solidFill>
                  <a:schemeClr val="tx2"/>
                </a:solidFill>
              </a:rPr>
              <a:t> a </a:t>
            </a:r>
            <a:r>
              <a:rPr lang="en-US" sz="2000" dirty="0" err="1" smtClean="0">
                <a:solidFill>
                  <a:schemeClr val="tx2"/>
                </a:solidFill>
              </a:rPr>
              <a:t>compatibilidade</a:t>
            </a:r>
            <a:r>
              <a:rPr lang="en-US" sz="2000" dirty="0" smtClean="0">
                <a:solidFill>
                  <a:schemeClr val="tx2"/>
                </a:solidFill>
              </a:rPr>
              <a:t> entre a </a:t>
            </a:r>
            <a:r>
              <a:rPr lang="en-US" sz="2000" dirty="0" err="1" smtClean="0">
                <a:solidFill>
                  <a:schemeClr val="tx2"/>
                </a:solidFill>
              </a:rPr>
              <a:t>quantidade</a:t>
            </a:r>
            <a:r>
              <a:rPr lang="en-US" sz="2000" dirty="0" smtClean="0">
                <a:solidFill>
                  <a:schemeClr val="tx2"/>
                </a:solidFill>
              </a:rPr>
              <a:t> de </a:t>
            </a:r>
            <a:r>
              <a:rPr lang="en-US" sz="2000" dirty="0" err="1" smtClean="0">
                <a:solidFill>
                  <a:schemeClr val="tx2"/>
                </a:solidFill>
              </a:rPr>
              <a:t>vagas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informadas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em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 com </a:t>
            </a:r>
            <a:r>
              <a:rPr lang="en-US" sz="2000" dirty="0" err="1" smtClean="0">
                <a:solidFill>
                  <a:schemeClr val="tx2"/>
                </a:solidFill>
              </a:rPr>
              <a:t>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alunos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que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ingressaram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pelo</a:t>
            </a:r>
            <a:r>
              <a:rPr lang="en-US" sz="2000" dirty="0" smtClean="0">
                <a:solidFill>
                  <a:schemeClr val="tx2"/>
                </a:solidFill>
              </a:rPr>
              <a:t> principal </a:t>
            </a:r>
            <a:r>
              <a:rPr lang="en-US" sz="2000" dirty="0" err="1" smtClean="0">
                <a:solidFill>
                  <a:schemeClr val="tx2"/>
                </a:solidFill>
              </a:rPr>
              <a:t>processo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seletivo</a:t>
            </a:r>
            <a:r>
              <a:rPr lang="en-US" sz="2000" dirty="0" smtClean="0">
                <a:solidFill>
                  <a:schemeClr val="tx2"/>
                </a:solidFill>
              </a:rPr>
              <a:t> e com </a:t>
            </a:r>
            <a:r>
              <a:rPr lang="en-US" sz="2000" dirty="0" err="1" smtClean="0">
                <a:solidFill>
                  <a:schemeClr val="tx2"/>
                </a:solidFill>
              </a:rPr>
              <a:t>processos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seletivos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adicionais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Cada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linha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apresentaria</a:t>
            </a:r>
            <a:r>
              <a:rPr lang="en-US" sz="2000" dirty="0" smtClean="0">
                <a:solidFill>
                  <a:schemeClr val="tx2"/>
                </a:solidFill>
              </a:rPr>
              <a:t> o </a:t>
            </a:r>
            <a:r>
              <a:rPr lang="en-US" sz="2000" dirty="0" err="1" smtClean="0">
                <a:solidFill>
                  <a:schemeClr val="tx2"/>
                </a:solidFill>
              </a:rPr>
              <a:t>código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município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nome</a:t>
            </a:r>
            <a:r>
              <a:rPr lang="en-US" sz="2000" dirty="0" smtClean="0">
                <a:solidFill>
                  <a:schemeClr val="tx2"/>
                </a:solidFill>
              </a:rPr>
              <a:t> do </a:t>
            </a:r>
            <a:r>
              <a:rPr lang="en-US" sz="2000" dirty="0" err="1" smtClean="0">
                <a:solidFill>
                  <a:schemeClr val="tx2"/>
                </a:solidFill>
              </a:rPr>
              <a:t>curso</a:t>
            </a:r>
            <a:r>
              <a:rPr lang="en-US" sz="2000" dirty="0" smtClean="0">
                <a:solidFill>
                  <a:schemeClr val="tx2"/>
                </a:solidFill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</a:rPr>
              <a:t>turno</a:t>
            </a:r>
            <a:r>
              <a:rPr lang="en-US" sz="2000" dirty="0" smtClean="0">
                <a:solidFill>
                  <a:schemeClr val="tx2"/>
                </a:solidFill>
              </a:rPr>
              <a:t>, total de </a:t>
            </a:r>
            <a:r>
              <a:rPr lang="en-US" sz="2000" dirty="0" err="1" smtClean="0">
                <a:solidFill>
                  <a:schemeClr val="tx2"/>
                </a:solidFill>
              </a:rPr>
              <a:t>vagas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anuais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oferecidas</a:t>
            </a:r>
            <a:r>
              <a:rPr lang="en-US" sz="2000" dirty="0" smtClean="0">
                <a:solidFill>
                  <a:schemeClr val="tx2"/>
                </a:solidFill>
              </a:rPr>
              <a:t>, total de </a:t>
            </a:r>
            <a:r>
              <a:rPr lang="en-US" sz="2000" dirty="0" err="1" smtClean="0">
                <a:solidFill>
                  <a:schemeClr val="tx2"/>
                </a:solidFill>
              </a:rPr>
              <a:t>alunos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novos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pelo</a:t>
            </a:r>
            <a:r>
              <a:rPr lang="en-US" sz="2000" dirty="0" smtClean="0">
                <a:solidFill>
                  <a:schemeClr val="tx2"/>
                </a:solidFill>
              </a:rPr>
              <a:t> principal </a:t>
            </a:r>
            <a:r>
              <a:rPr lang="en-US" sz="2000" dirty="0" err="1" smtClean="0">
                <a:solidFill>
                  <a:schemeClr val="tx2"/>
                </a:solidFill>
              </a:rPr>
              <a:t>processo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seletivo</a:t>
            </a:r>
            <a:r>
              <a:rPr lang="en-US" sz="2000" dirty="0" smtClean="0">
                <a:solidFill>
                  <a:schemeClr val="tx2"/>
                </a:solidFill>
              </a:rPr>
              <a:t> e total de </a:t>
            </a:r>
            <a:r>
              <a:rPr lang="en-US" sz="2000" dirty="0" err="1" smtClean="0">
                <a:solidFill>
                  <a:schemeClr val="tx2"/>
                </a:solidFill>
              </a:rPr>
              <a:t>alunos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novos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pelos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processos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seletivos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adicionais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  <a:r>
              <a:rPr lang="en-US" sz="2000" dirty="0" err="1" smtClean="0">
                <a:solidFill>
                  <a:schemeClr val="tx2"/>
                </a:solidFill>
              </a:rPr>
              <a:t>Seria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utilizado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por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uma</a:t>
            </a:r>
            <a:r>
              <a:rPr lang="en-US" sz="2000" dirty="0" smtClean="0">
                <a:solidFill>
                  <a:schemeClr val="tx2"/>
                </a:solidFill>
              </a:rPr>
              <a:t> eventual auditoria da </a:t>
            </a:r>
            <a:r>
              <a:rPr lang="en-US" sz="2000" dirty="0" err="1" smtClean="0">
                <a:solidFill>
                  <a:schemeClr val="tx2"/>
                </a:solidFill>
              </a:rPr>
              <a:t>Matriz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Orçamentária</a:t>
            </a:r>
            <a:r>
              <a:rPr lang="en-US" sz="2000" dirty="0" smtClean="0">
                <a:solidFill>
                  <a:schemeClr val="tx2"/>
                </a:solidFill>
              </a:rPr>
              <a:t> das IFES.</a:t>
            </a:r>
          </a:p>
        </p:txBody>
      </p:sp>
    </p:spTree>
    <p:extLst>
      <p:ext uri="{BB962C8B-B14F-4D97-AF65-F5344CB8AC3E}">
        <p14:creationId xmlns:p14="http://schemas.microsoft.com/office/powerpoint/2010/main" val="52665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65" y="1417320"/>
            <a:ext cx="8308975" cy="416560"/>
          </a:xfrm>
        </p:spPr>
        <p:txBody>
          <a:bodyPr/>
          <a:lstStyle/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As demandas Pós-fechamento do Censo</a:t>
            </a:r>
            <a:br>
              <a:rPr lang="pt-BR" sz="2400" b="1" dirty="0" smtClean="0">
                <a:solidFill>
                  <a:schemeClr val="tx2"/>
                </a:solidFill>
              </a:rPr>
            </a:br>
            <a:r>
              <a:rPr lang="pt-BR" sz="2400" b="1" dirty="0" smtClean="0">
                <a:solidFill>
                  <a:schemeClr val="tx2"/>
                </a:solidFill>
              </a:rPr>
              <a:t>O bolero “censual”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57" y="2282215"/>
            <a:ext cx="760984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1200"/>
              </a:spcBef>
            </a:pPr>
            <a:r>
              <a:rPr lang="en-US" dirty="0" err="1" smtClean="0">
                <a:solidFill>
                  <a:schemeClr val="tx2"/>
                </a:solidFill>
              </a:rPr>
              <a:t>Estamos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definindo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como</a:t>
            </a:r>
            <a:r>
              <a:rPr lang="en-US" dirty="0" smtClean="0">
                <a:solidFill>
                  <a:schemeClr val="tx2"/>
                </a:solidFill>
              </a:rPr>
              <a:t> bolero “censual” (Maurice Ravel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perdoe</a:t>
            </a:r>
            <a:r>
              <a:rPr lang="en-US" dirty="0" smtClean="0">
                <a:solidFill>
                  <a:schemeClr val="tx2"/>
                </a:solidFill>
              </a:rPr>
              <a:t>) as </a:t>
            </a:r>
            <a:r>
              <a:rPr lang="en-US" dirty="0" err="1" smtClean="0">
                <a:solidFill>
                  <a:schemeClr val="tx2"/>
                </a:solidFill>
              </a:rPr>
              <a:t>mensagens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são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encaminhadas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pelo</a:t>
            </a:r>
            <a:r>
              <a:rPr lang="en-US" dirty="0" smtClean="0">
                <a:solidFill>
                  <a:schemeClr val="tx2"/>
                </a:solidFill>
              </a:rPr>
              <a:t> INEP </a:t>
            </a:r>
            <a:r>
              <a:rPr lang="en-US" dirty="0" err="1" smtClean="0">
                <a:solidFill>
                  <a:schemeClr val="tx2"/>
                </a:solidFill>
              </a:rPr>
              <a:t>para</a:t>
            </a:r>
            <a:r>
              <a:rPr lang="en-US" dirty="0" smtClean="0">
                <a:solidFill>
                  <a:schemeClr val="tx2"/>
                </a:solidFill>
              </a:rPr>
              <a:t> a </a:t>
            </a:r>
            <a:r>
              <a:rPr lang="en-US" dirty="0" err="1" smtClean="0">
                <a:solidFill>
                  <a:schemeClr val="tx2"/>
                </a:solidFill>
              </a:rPr>
              <a:t>grande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maioria</a:t>
            </a:r>
            <a:r>
              <a:rPr lang="en-US" dirty="0" smtClean="0">
                <a:solidFill>
                  <a:schemeClr val="tx2"/>
                </a:solidFill>
              </a:rPr>
              <a:t> dos PIs </a:t>
            </a:r>
            <a:r>
              <a:rPr lang="en-US" dirty="0" err="1" smtClean="0">
                <a:solidFill>
                  <a:schemeClr val="tx2"/>
                </a:solidFill>
              </a:rPr>
              <a:t>após</a:t>
            </a:r>
            <a:r>
              <a:rPr lang="en-US" dirty="0" smtClean="0">
                <a:solidFill>
                  <a:schemeClr val="tx2"/>
                </a:solidFill>
              </a:rPr>
              <a:t> o </a:t>
            </a:r>
            <a:r>
              <a:rPr lang="en-US" dirty="0" err="1" smtClean="0">
                <a:solidFill>
                  <a:schemeClr val="tx2"/>
                </a:solidFill>
              </a:rPr>
              <a:t>fechamento</a:t>
            </a:r>
            <a:r>
              <a:rPr lang="en-US" dirty="0" smtClean="0">
                <a:solidFill>
                  <a:schemeClr val="tx2"/>
                </a:solidFill>
              </a:rPr>
              <a:t> do </a:t>
            </a:r>
            <a:r>
              <a:rPr lang="en-US" dirty="0" err="1" smtClean="0">
                <a:solidFill>
                  <a:schemeClr val="tx2"/>
                </a:solidFill>
              </a:rPr>
              <a:t>Censo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</a:p>
          <a:p>
            <a:pPr indent="457200" algn="just">
              <a:spcBef>
                <a:spcPts val="1200"/>
              </a:spcBef>
            </a:pPr>
            <a:r>
              <a:rPr lang="en-US" dirty="0" err="1">
                <a:solidFill>
                  <a:schemeClr val="tx2"/>
                </a:solidFill>
              </a:rPr>
              <a:t>A</a:t>
            </a:r>
            <a:r>
              <a:rPr lang="en-US" dirty="0" err="1" smtClean="0">
                <a:solidFill>
                  <a:schemeClr val="tx2"/>
                </a:solidFill>
              </a:rPr>
              <a:t>lguns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podem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entender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as </a:t>
            </a:r>
            <a:r>
              <a:rPr lang="en-US" dirty="0" err="1" smtClean="0">
                <a:solidFill>
                  <a:schemeClr val="tx2"/>
                </a:solidFill>
              </a:rPr>
              <a:t>mensagens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revelam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falhas</a:t>
            </a:r>
            <a:r>
              <a:rPr lang="en-US" dirty="0" smtClean="0">
                <a:solidFill>
                  <a:schemeClr val="tx2"/>
                </a:solidFill>
              </a:rPr>
              <a:t> de  </a:t>
            </a:r>
            <a:r>
              <a:rPr lang="en-US" dirty="0" err="1" smtClean="0">
                <a:solidFill>
                  <a:schemeClr val="tx2"/>
                </a:solidFill>
              </a:rPr>
              <a:t>preenchimento</a:t>
            </a:r>
            <a:r>
              <a:rPr lang="en-US" dirty="0" smtClean="0">
                <a:solidFill>
                  <a:schemeClr val="tx2"/>
                </a:solidFill>
              </a:rPr>
              <a:t>.  Na </a:t>
            </a:r>
            <a:r>
              <a:rPr lang="en-US" dirty="0" err="1" smtClean="0">
                <a:solidFill>
                  <a:schemeClr val="tx2"/>
                </a:solidFill>
              </a:rPr>
              <a:t>realidade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são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uma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verdadeira</a:t>
            </a:r>
            <a:r>
              <a:rPr lang="en-US" dirty="0" smtClean="0">
                <a:solidFill>
                  <a:schemeClr val="tx2"/>
                </a:solidFill>
              </a:rPr>
              <a:t> “auditoria </a:t>
            </a:r>
            <a:r>
              <a:rPr lang="en-US" dirty="0" err="1" smtClean="0">
                <a:solidFill>
                  <a:schemeClr val="tx2"/>
                </a:solidFill>
              </a:rPr>
              <a:t>por</a:t>
            </a:r>
            <a:r>
              <a:rPr lang="en-US" dirty="0" smtClean="0">
                <a:solidFill>
                  <a:schemeClr val="tx2"/>
                </a:solidFill>
              </a:rPr>
              <a:t> software” </a:t>
            </a:r>
            <a:r>
              <a:rPr lang="en-US" dirty="0" err="1" smtClean="0">
                <a:solidFill>
                  <a:schemeClr val="tx2"/>
                </a:solidFill>
              </a:rPr>
              <a:t>inexistente</a:t>
            </a:r>
            <a:r>
              <a:rPr lang="en-US" dirty="0" smtClean="0">
                <a:solidFill>
                  <a:schemeClr val="tx2"/>
                </a:solidFill>
              </a:rPr>
              <a:t> no </a:t>
            </a:r>
            <a:r>
              <a:rPr lang="en-US" dirty="0" err="1" smtClean="0">
                <a:solidFill>
                  <a:schemeClr val="tx2"/>
                </a:solidFill>
              </a:rPr>
              <a:t>PingIFES</a:t>
            </a:r>
            <a:r>
              <a:rPr lang="en-US" dirty="0" smtClean="0">
                <a:solidFill>
                  <a:schemeClr val="tx2"/>
                </a:solidFill>
              </a:rPr>
              <a:t> (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não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tinha</a:t>
            </a:r>
            <a:r>
              <a:rPr lang="en-US" dirty="0" smtClean="0">
                <a:solidFill>
                  <a:schemeClr val="tx2"/>
                </a:solidFill>
              </a:rPr>
              <a:t> nada </a:t>
            </a:r>
            <a:r>
              <a:rPr lang="en-US" dirty="0" err="1" smtClean="0">
                <a:solidFill>
                  <a:schemeClr val="tx2"/>
                </a:solidFill>
              </a:rPr>
              <a:t>semelhante</a:t>
            </a:r>
            <a:r>
              <a:rPr lang="en-US" dirty="0" smtClean="0">
                <a:solidFill>
                  <a:schemeClr val="tx2"/>
                </a:solidFill>
              </a:rPr>
              <a:t>…). </a:t>
            </a:r>
            <a:r>
              <a:rPr lang="en-US" dirty="0" err="1" smtClean="0">
                <a:solidFill>
                  <a:schemeClr val="tx2"/>
                </a:solidFill>
              </a:rPr>
              <a:t>Geralmente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associamos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auditorias</a:t>
            </a:r>
            <a:r>
              <a:rPr lang="en-US" dirty="0" smtClean="0">
                <a:solidFill>
                  <a:schemeClr val="tx2"/>
                </a:solidFill>
              </a:rPr>
              <a:t> a </a:t>
            </a:r>
            <a:r>
              <a:rPr lang="en-US" dirty="0" err="1" smtClean="0">
                <a:solidFill>
                  <a:schemeClr val="tx2"/>
                </a:solidFill>
              </a:rPr>
              <a:t>algo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errado</a:t>
            </a:r>
            <a:r>
              <a:rPr lang="en-US" dirty="0" smtClean="0">
                <a:solidFill>
                  <a:schemeClr val="tx2"/>
                </a:solidFill>
              </a:rPr>
              <a:t>. As </a:t>
            </a:r>
            <a:r>
              <a:rPr lang="en-US" dirty="0" err="1" smtClean="0">
                <a:solidFill>
                  <a:schemeClr val="tx2"/>
                </a:solidFill>
              </a:rPr>
              <a:t>auditorias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as IFES </a:t>
            </a:r>
            <a:r>
              <a:rPr lang="en-US" dirty="0" err="1" smtClean="0">
                <a:solidFill>
                  <a:schemeClr val="tx2"/>
                </a:solidFill>
              </a:rPr>
              <a:t>realizam</a:t>
            </a:r>
            <a:r>
              <a:rPr lang="en-US" dirty="0" smtClean="0">
                <a:solidFill>
                  <a:schemeClr val="tx2"/>
                </a:solidFill>
              </a:rPr>
              <a:t> no </a:t>
            </a:r>
            <a:r>
              <a:rPr lang="en-US" dirty="0" err="1" smtClean="0">
                <a:solidFill>
                  <a:schemeClr val="tx2"/>
                </a:solidFill>
              </a:rPr>
              <a:t>PingIFES</a:t>
            </a:r>
            <a:r>
              <a:rPr lang="en-US" dirty="0" smtClean="0">
                <a:solidFill>
                  <a:schemeClr val="tx2"/>
                </a:solidFill>
              </a:rPr>
              <a:t> e as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o INEP </a:t>
            </a:r>
            <a:r>
              <a:rPr lang="en-US" dirty="0" err="1" smtClean="0">
                <a:solidFill>
                  <a:schemeClr val="tx2"/>
                </a:solidFill>
              </a:rPr>
              <a:t>realiza</a:t>
            </a:r>
            <a:r>
              <a:rPr lang="en-US" dirty="0" smtClean="0">
                <a:solidFill>
                  <a:schemeClr val="tx2"/>
                </a:solidFill>
              </a:rPr>
              <a:t> via software no </a:t>
            </a:r>
            <a:r>
              <a:rPr lang="en-US" dirty="0" err="1" smtClean="0">
                <a:solidFill>
                  <a:schemeClr val="tx2"/>
                </a:solidFill>
              </a:rPr>
              <a:t>Censo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são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en-US" dirty="0" err="1" smtClean="0">
                <a:solidFill>
                  <a:schemeClr val="tx2"/>
                </a:solidFill>
              </a:rPr>
              <a:t>auditorias</a:t>
            </a:r>
            <a:r>
              <a:rPr lang="en-US" dirty="0" smtClean="0">
                <a:solidFill>
                  <a:schemeClr val="tx2"/>
                </a:solidFill>
              </a:rPr>
              <a:t> do </a:t>
            </a:r>
            <a:r>
              <a:rPr lang="en-US" dirty="0" err="1" smtClean="0">
                <a:solidFill>
                  <a:schemeClr val="tx2"/>
                </a:solidFill>
              </a:rPr>
              <a:t>bem</a:t>
            </a:r>
            <a:r>
              <a:rPr lang="en-US" dirty="0" smtClean="0">
                <a:solidFill>
                  <a:schemeClr val="tx2"/>
                </a:solidFill>
              </a:rPr>
              <a:t>” (</a:t>
            </a:r>
            <a:r>
              <a:rPr lang="en-US" dirty="0" err="1" smtClean="0">
                <a:solidFill>
                  <a:schemeClr val="tx2"/>
                </a:solidFill>
              </a:rPr>
              <a:t>pois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visam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melhorar</a:t>
            </a:r>
            <a:r>
              <a:rPr lang="en-US" dirty="0" smtClean="0">
                <a:solidFill>
                  <a:schemeClr val="tx2"/>
                </a:solidFill>
              </a:rPr>
              <a:t> a </a:t>
            </a:r>
            <a:r>
              <a:rPr lang="en-US" dirty="0" err="1" smtClean="0">
                <a:solidFill>
                  <a:schemeClr val="tx2"/>
                </a:solidFill>
              </a:rPr>
              <a:t>qualidade</a:t>
            </a:r>
            <a:r>
              <a:rPr lang="en-US" dirty="0" smtClean="0">
                <a:solidFill>
                  <a:schemeClr val="tx2"/>
                </a:solidFill>
              </a:rPr>
              <a:t> do </a:t>
            </a:r>
            <a:r>
              <a:rPr lang="en-US" dirty="0" err="1" smtClean="0">
                <a:solidFill>
                  <a:schemeClr val="tx2"/>
                </a:solidFill>
              </a:rPr>
              <a:t>que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está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sendo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aferido</a:t>
            </a:r>
            <a:r>
              <a:rPr lang="en-US" dirty="0" smtClean="0">
                <a:solidFill>
                  <a:schemeClr val="tx2"/>
                </a:solidFill>
              </a:rPr>
              <a:t>) </a:t>
            </a:r>
            <a:r>
              <a:rPr lang="en-US" dirty="0" err="1" smtClean="0">
                <a:solidFill>
                  <a:schemeClr val="tx2"/>
                </a:solidFill>
              </a:rPr>
              <a:t>sendo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complementares</a:t>
            </a:r>
            <a:r>
              <a:rPr lang="en-US" dirty="0" smtClean="0">
                <a:solidFill>
                  <a:schemeClr val="tx2"/>
                </a:solidFill>
              </a:rPr>
              <a:t>. A auditoria da </a:t>
            </a:r>
            <a:r>
              <a:rPr lang="en-US" dirty="0" err="1" smtClean="0">
                <a:solidFill>
                  <a:schemeClr val="tx2"/>
                </a:solidFill>
              </a:rPr>
              <a:t>matriz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precisa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continuar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indent="457200" algn="just">
              <a:spcBef>
                <a:spcPts val="1200"/>
              </a:spcBef>
            </a:pP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err="1" smtClean="0">
                <a:solidFill>
                  <a:schemeClr val="tx2"/>
                </a:solidFill>
              </a:rPr>
              <a:t>seguir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duas</a:t>
            </a:r>
            <a:r>
              <a:rPr lang="en-US" dirty="0" smtClean="0">
                <a:solidFill>
                  <a:schemeClr val="tx2"/>
                </a:solidFill>
              </a:rPr>
              <a:t> “</a:t>
            </a:r>
            <a:r>
              <a:rPr lang="en-US" dirty="0" err="1" smtClean="0">
                <a:solidFill>
                  <a:schemeClr val="tx2"/>
                </a:solidFill>
              </a:rPr>
              <a:t>variações</a:t>
            </a:r>
            <a:r>
              <a:rPr lang="en-US" dirty="0" smtClean="0">
                <a:solidFill>
                  <a:schemeClr val="tx2"/>
                </a:solidFill>
              </a:rPr>
              <a:t>” do bolero “censual”:</a:t>
            </a:r>
          </a:p>
          <a:p>
            <a:pPr marL="285750" indent="-285750" algn="just">
              <a:spcBef>
                <a:spcPts val="1200"/>
              </a:spcBef>
              <a:buFont typeface="Arial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Alunos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vinculados</a:t>
            </a:r>
            <a:r>
              <a:rPr lang="en-US" dirty="0" smtClean="0">
                <a:solidFill>
                  <a:schemeClr val="tx2"/>
                </a:solidFill>
              </a:rPr>
              <a:t> a </a:t>
            </a:r>
            <a:r>
              <a:rPr lang="en-US" dirty="0" err="1" smtClean="0">
                <a:solidFill>
                  <a:schemeClr val="tx2"/>
                </a:solidFill>
              </a:rPr>
              <a:t>mais</a:t>
            </a:r>
            <a:r>
              <a:rPr lang="en-US" dirty="0" smtClean="0">
                <a:solidFill>
                  <a:schemeClr val="tx2"/>
                </a:solidFill>
              </a:rPr>
              <a:t> de </a:t>
            </a:r>
            <a:r>
              <a:rPr lang="en-US" dirty="0" err="1" smtClean="0">
                <a:solidFill>
                  <a:schemeClr val="tx2"/>
                </a:solidFill>
              </a:rPr>
              <a:t>uma</a:t>
            </a:r>
            <a:r>
              <a:rPr lang="en-US" dirty="0" smtClean="0">
                <a:solidFill>
                  <a:schemeClr val="tx2"/>
                </a:solidFill>
              </a:rPr>
              <a:t> IES </a:t>
            </a:r>
            <a:r>
              <a:rPr lang="en-US" dirty="0" err="1">
                <a:solidFill>
                  <a:schemeClr val="tx2"/>
                </a:solidFill>
              </a:rPr>
              <a:t>p</a:t>
            </a:r>
            <a:r>
              <a:rPr lang="en-US" dirty="0" err="1" smtClean="0">
                <a:solidFill>
                  <a:schemeClr val="tx2"/>
                </a:solidFill>
              </a:rPr>
              <a:t>ública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estados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</a:t>
            </a:r>
            <a:r>
              <a:rPr lang="en-US" dirty="0" err="1" smtClean="0">
                <a:solidFill>
                  <a:schemeClr val="tx2"/>
                </a:solidFill>
              </a:rPr>
              <a:t>iferentes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  <a:endParaRPr lang="en-US" dirty="0">
              <a:solidFill>
                <a:schemeClr val="tx2"/>
              </a:solidFill>
            </a:endParaRPr>
          </a:p>
          <a:p>
            <a:pPr marL="285750" indent="-285750" algn="just">
              <a:spcBef>
                <a:spcPts val="1200"/>
              </a:spcBef>
              <a:buFont typeface="Arial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Docentes</a:t>
            </a:r>
            <a:r>
              <a:rPr lang="en-US" dirty="0" smtClean="0">
                <a:solidFill>
                  <a:schemeClr val="tx2"/>
                </a:solidFill>
              </a:rPr>
              <a:t> com </a:t>
            </a:r>
            <a:r>
              <a:rPr lang="en-US" dirty="0" err="1" smtClean="0">
                <a:solidFill>
                  <a:schemeClr val="tx2"/>
                </a:solidFill>
              </a:rPr>
              <a:t>deficiência</a:t>
            </a:r>
            <a:r>
              <a:rPr lang="en-US" dirty="0" smtClean="0">
                <a:solidFill>
                  <a:schemeClr val="tx2"/>
                </a:solidFill>
              </a:rPr>
              <a:t> mental (</a:t>
            </a:r>
            <a:r>
              <a:rPr lang="en-US" dirty="0" err="1" smtClean="0">
                <a:solidFill>
                  <a:schemeClr val="tx2"/>
                </a:solidFill>
              </a:rPr>
              <a:t>intelectual</a:t>
            </a:r>
            <a:r>
              <a:rPr lang="en-US" dirty="0" smtClean="0">
                <a:solidFill>
                  <a:schemeClr val="tx2"/>
                </a:solidFill>
              </a:rPr>
              <a:t>)?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75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365" y="1319604"/>
            <a:ext cx="8308975" cy="562983"/>
          </a:xfrm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Divulgação do Censo na UFF</a:t>
            </a:r>
            <a:br>
              <a:rPr lang="pt-BR" sz="2400" dirty="0" smtClean="0">
                <a:solidFill>
                  <a:schemeClr val="tx2"/>
                </a:solidFill>
              </a:rPr>
            </a:br>
            <a:r>
              <a:rPr lang="pt-BR" sz="2400" dirty="0" smtClean="0">
                <a:solidFill>
                  <a:schemeClr val="tx2"/>
                </a:solidFill>
              </a:rPr>
              <a:t>Página </a:t>
            </a:r>
            <a:r>
              <a:rPr lang="pt-BR" sz="2400" smtClean="0">
                <a:solidFill>
                  <a:schemeClr val="tx2"/>
                </a:solidFill>
              </a:rPr>
              <a:t>da UFF =</a:t>
            </a:r>
            <a:r>
              <a:rPr lang="pt-BR" sz="2400" dirty="0" smtClean="0">
                <a:solidFill>
                  <a:schemeClr val="tx2"/>
                </a:solidFill>
              </a:rPr>
              <a:t>&gt; UFF em números</a:t>
            </a:r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3" name="Picture 2" descr="Captura de Tela 2013-10-31 às 07.50.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64" y="2098488"/>
            <a:ext cx="8128635" cy="437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9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07365" y="1016000"/>
            <a:ext cx="8308975" cy="86112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 err="1" smtClean="0">
                <a:solidFill>
                  <a:schemeClr val="tx2"/>
                </a:solidFill>
              </a:rPr>
              <a:t>Pró-reitoria</a:t>
            </a:r>
            <a:r>
              <a:rPr lang="pt-BR" sz="2400" dirty="0" smtClean="0">
                <a:solidFill>
                  <a:schemeClr val="tx2"/>
                </a:solidFill>
              </a:rPr>
              <a:t> de Planejamento</a:t>
            </a:r>
          </a:p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Coordenação de Gestão da Informação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269" y="2112537"/>
            <a:ext cx="8301463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Coordenador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Prof. José </a:t>
            </a:r>
            <a:r>
              <a:rPr lang="en-US" sz="1400" dirty="0" err="1" smtClean="0">
                <a:solidFill>
                  <a:schemeClr val="tx2"/>
                </a:solidFill>
              </a:rPr>
              <a:t>Marcio</a:t>
            </a:r>
            <a:r>
              <a:rPr lang="en-US" sz="1400" dirty="0" smtClean="0">
                <a:solidFill>
                  <a:schemeClr val="tx2"/>
                </a:solidFill>
              </a:rPr>
              <a:t> Lima</a:t>
            </a:r>
          </a:p>
          <a:p>
            <a:pPr algn="ctr"/>
            <a:endParaRPr lang="en-US" sz="1400" dirty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Equipe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Ana Maria Braga Gomes </a:t>
            </a:r>
            <a:r>
              <a:rPr lang="en-US" sz="1400" dirty="0" err="1" smtClean="0">
                <a:solidFill>
                  <a:schemeClr val="tx2"/>
                </a:solidFill>
              </a:rPr>
              <a:t>Passos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Prof. Fernando de </a:t>
            </a:r>
            <a:r>
              <a:rPr lang="en-US" sz="1400" dirty="0" err="1" smtClean="0">
                <a:solidFill>
                  <a:schemeClr val="tx2"/>
                </a:solidFill>
              </a:rPr>
              <a:t>Azevedo</a:t>
            </a:r>
            <a:r>
              <a:rPr lang="en-US" sz="1400" dirty="0" smtClean="0">
                <a:solidFill>
                  <a:schemeClr val="tx2"/>
                </a:solidFill>
              </a:rPr>
              <a:t> Prado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Profª. Maria Heidi Marques Mendes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Maura da Silva </a:t>
            </a:r>
            <a:r>
              <a:rPr lang="en-US" sz="1400" dirty="0" err="1" smtClean="0">
                <a:solidFill>
                  <a:schemeClr val="tx2"/>
                </a:solidFill>
              </a:rPr>
              <a:t>Vasconcellos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Taís</a:t>
            </a:r>
            <a:r>
              <a:rPr lang="en-US" sz="1400" dirty="0" smtClean="0">
                <a:solidFill>
                  <a:schemeClr val="tx2"/>
                </a:solidFill>
              </a:rPr>
              <a:t> Villas Boas da Motta Lima</a:t>
            </a:r>
          </a:p>
          <a:p>
            <a:pPr algn="ctr"/>
            <a:endParaRPr lang="en-US" sz="1400" dirty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Rua</a:t>
            </a:r>
            <a:r>
              <a:rPr lang="en-US" sz="1400" dirty="0" smtClean="0">
                <a:solidFill>
                  <a:schemeClr val="tx2"/>
                </a:solidFill>
              </a:rPr>
              <a:t> Miguel de </a:t>
            </a:r>
            <a:r>
              <a:rPr lang="en-US" sz="1400" dirty="0" err="1" smtClean="0">
                <a:solidFill>
                  <a:schemeClr val="tx2"/>
                </a:solidFill>
              </a:rPr>
              <a:t>Frias</a:t>
            </a:r>
            <a:r>
              <a:rPr lang="en-US" sz="1400" dirty="0" smtClean="0">
                <a:solidFill>
                  <a:schemeClr val="tx2"/>
                </a:solidFill>
              </a:rPr>
              <a:t> 9, </a:t>
            </a:r>
            <a:r>
              <a:rPr lang="en-US" sz="1400" dirty="0" err="1" smtClean="0">
                <a:solidFill>
                  <a:schemeClr val="tx2"/>
                </a:solidFill>
              </a:rPr>
              <a:t>Sobreloja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Icaraí</a:t>
            </a:r>
            <a:r>
              <a:rPr lang="en-US" sz="1400" dirty="0" smtClean="0">
                <a:solidFill>
                  <a:schemeClr val="tx2"/>
                </a:solidFill>
              </a:rPr>
              <a:t> – </a:t>
            </a:r>
            <a:r>
              <a:rPr lang="en-US" sz="1400" dirty="0" err="1" smtClean="0">
                <a:solidFill>
                  <a:schemeClr val="tx2"/>
                </a:solidFill>
              </a:rPr>
              <a:t>Niterói</a:t>
            </a:r>
            <a:r>
              <a:rPr lang="en-US" sz="1400" dirty="0" smtClean="0">
                <a:solidFill>
                  <a:schemeClr val="tx2"/>
                </a:solidFill>
              </a:rPr>
              <a:t> – RJ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CEP 24.220-008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Tel: (021) 2629-5016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  <a:hlinkClick r:id="rId2"/>
              </a:rPr>
              <a:t>procuradorinstitucional.uff@gmail.com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>
                <a:solidFill>
                  <a:schemeClr val="tx2"/>
                </a:solidFill>
                <a:hlinkClick r:id="rId3"/>
              </a:rPr>
              <a:t>https://sites.google.com/site/pgiproplanuff</a:t>
            </a:r>
            <a:r>
              <a:rPr lang="en-US" sz="1400" dirty="0" smtClean="0">
                <a:solidFill>
                  <a:schemeClr val="tx2"/>
                </a:solidFill>
                <a:hlinkClick r:id="rId3"/>
              </a:rPr>
              <a:t>/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endParaRPr lang="en-US" sz="1400" dirty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Agradecemos</a:t>
            </a:r>
            <a:r>
              <a:rPr lang="en-US" sz="1400" dirty="0" smtClean="0">
                <a:solidFill>
                  <a:schemeClr val="tx2"/>
                </a:solidFill>
              </a:rPr>
              <a:t> o </a:t>
            </a:r>
            <a:r>
              <a:rPr lang="en-US" sz="1400" dirty="0" err="1" smtClean="0">
                <a:solidFill>
                  <a:schemeClr val="tx2"/>
                </a:solidFill>
              </a:rPr>
              <a:t>apoio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que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recebemos</a:t>
            </a:r>
            <a:r>
              <a:rPr lang="en-US" sz="1400" dirty="0" smtClean="0">
                <a:solidFill>
                  <a:schemeClr val="tx2"/>
                </a:solidFill>
              </a:rPr>
              <a:t> dos </a:t>
            </a:r>
            <a:r>
              <a:rPr lang="en-US" sz="1400" dirty="0" err="1" smtClean="0">
                <a:solidFill>
                  <a:schemeClr val="tx2"/>
                </a:solidFill>
              </a:rPr>
              <a:t>órgãos</a:t>
            </a:r>
            <a:r>
              <a:rPr lang="en-US" sz="1400" dirty="0">
                <a:solidFill>
                  <a:schemeClr val="tx2"/>
                </a:solidFill>
              </a:rPr>
              <a:t>: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Superintendência</a:t>
            </a:r>
            <a:r>
              <a:rPr lang="en-US" sz="1400" dirty="0" smtClean="0">
                <a:solidFill>
                  <a:schemeClr val="tx2"/>
                </a:solidFill>
              </a:rPr>
              <a:t> de </a:t>
            </a:r>
            <a:r>
              <a:rPr lang="en-US" sz="1400" dirty="0" err="1" smtClean="0">
                <a:solidFill>
                  <a:schemeClr val="tx2"/>
                </a:solidFill>
              </a:rPr>
              <a:t>Tecnologia</a:t>
            </a:r>
            <a:r>
              <a:rPr lang="en-US" sz="1400" dirty="0" smtClean="0">
                <a:solidFill>
                  <a:schemeClr val="tx2"/>
                </a:solidFill>
              </a:rPr>
              <a:t> da </a:t>
            </a:r>
            <a:r>
              <a:rPr lang="en-US" sz="1400" dirty="0" err="1" smtClean="0">
                <a:solidFill>
                  <a:schemeClr val="tx2"/>
                </a:solidFill>
              </a:rPr>
              <a:t>Informação</a:t>
            </a:r>
            <a:endParaRPr lang="en-US" sz="14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Pró-Reitoria</a:t>
            </a:r>
            <a:r>
              <a:rPr lang="en-US" sz="1400" dirty="0" smtClean="0">
                <a:solidFill>
                  <a:schemeClr val="tx2"/>
                </a:solidFill>
              </a:rPr>
              <a:t> de </a:t>
            </a:r>
            <a:r>
              <a:rPr lang="en-US" sz="1400" dirty="0" err="1" smtClean="0">
                <a:solidFill>
                  <a:schemeClr val="tx2"/>
                </a:solidFill>
              </a:rPr>
              <a:t>Graduação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43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33463"/>
              </p:ext>
            </p:extLst>
          </p:nvPr>
        </p:nvGraphicFramePr>
        <p:xfrm>
          <a:off x="252000" y="1938293"/>
          <a:ext cx="8640000" cy="4469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355"/>
                <a:gridCol w="6099645"/>
              </a:tblGrid>
              <a:tr h="38840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Quando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que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ocorreu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47914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b="0" i="0" dirty="0" smtClean="0">
                          <a:solidFill>
                            <a:schemeClr val="tx2"/>
                          </a:solidFill>
                        </a:rPr>
                        <a:t>05/09/</a:t>
                      </a:r>
                      <a:r>
                        <a:rPr lang="en-US" sz="1600" b="1" i="0" dirty="0" smtClean="0">
                          <a:solidFill>
                            <a:schemeClr val="tx2"/>
                          </a:solidFill>
                        </a:rPr>
                        <a:t>1997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INEP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Especifica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envio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dos dados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acima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mencionados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deve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ser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feito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da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seguinte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forma: “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pelo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formulário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500" b="1" i="1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500" b="1" i="1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500" b="1" i="1" dirty="0" err="1" smtClean="0">
                          <a:solidFill>
                            <a:schemeClr val="tx2"/>
                          </a:solidFill>
                        </a:rPr>
                        <a:t>Ensino</a:t>
                      </a:r>
                      <a:r>
                        <a:rPr lang="en-US" sz="1500" b="1" i="1" dirty="0" smtClean="0">
                          <a:solidFill>
                            <a:schemeClr val="tx2"/>
                          </a:solidFill>
                        </a:rPr>
                        <a:t> Superior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disponível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meio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eletrônico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através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da Internet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ou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disquete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encaminhado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pelo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INEP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as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entidades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não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tenham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acesso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0" i="1" dirty="0" err="1" smtClean="0">
                          <a:solidFill>
                            <a:schemeClr val="tx2"/>
                          </a:solidFill>
                        </a:rPr>
                        <a:t>à</a:t>
                      </a:r>
                      <a:r>
                        <a:rPr lang="en-US" sz="1500" b="0" i="1" dirty="0" smtClean="0">
                          <a:solidFill>
                            <a:schemeClr val="tx2"/>
                          </a:solidFill>
                        </a:rPr>
                        <a:t> Internet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”.</a:t>
                      </a:r>
                    </a:p>
                  </a:txBody>
                  <a:tcPr anchor="ctr"/>
                </a:tc>
              </a:tr>
              <a:tr h="399624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O INEP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cria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um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Integrado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Informações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Educacionais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. 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sub-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Ensino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Superior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é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denominado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1" i="0" dirty="0" err="1" smtClean="0">
                          <a:solidFill>
                            <a:schemeClr val="tx2"/>
                          </a:solidFill>
                        </a:rPr>
                        <a:t>SIEd</a:t>
                      </a:r>
                      <a:r>
                        <a:rPr lang="en-US" sz="1500" b="1" i="0" dirty="0" smtClean="0">
                          <a:solidFill>
                            <a:schemeClr val="tx2"/>
                          </a:solidFill>
                        </a:rPr>
                        <a:t>-Sup.</a:t>
                      </a:r>
                      <a:r>
                        <a:rPr lang="en-US" sz="1500" b="1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A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coleta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dos dados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passa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ser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realizada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meio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questionário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eletrônico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</a:tr>
              <a:tr h="91006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22/11/2001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Ministerial nº 2.517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Estabelece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as IES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devem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responder,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anualmente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ao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Educação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Superior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no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SIEd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-Sup e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devem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designar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um </a:t>
                      </a:r>
                      <a:r>
                        <a:rPr lang="en-US" sz="1600" b="1" i="1" dirty="0" err="1" smtClean="0">
                          <a:solidFill>
                            <a:schemeClr val="tx2"/>
                          </a:solidFill>
                        </a:rPr>
                        <a:t>Pesquisador</a:t>
                      </a:r>
                      <a:r>
                        <a:rPr lang="en-US" sz="1600" b="1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1" i="1" dirty="0" err="1" smtClean="0">
                          <a:solidFill>
                            <a:schemeClr val="tx2"/>
                          </a:solidFill>
                        </a:rPr>
                        <a:t>Institucional</a:t>
                      </a:r>
                      <a:r>
                        <a:rPr lang="en-US" sz="1600" b="1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ser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o interlocutor e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responsável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pelas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informações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da IES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junto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ao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INEP.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Esta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revogou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o Art. 3º da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971, de 22/08/97.</a:t>
                      </a:r>
                    </a:p>
                  </a:txBody>
                  <a:tcPr anchor="ctr"/>
                </a:tc>
              </a:tr>
              <a:tr h="116520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12/12/</a:t>
                      </a:r>
                      <a:r>
                        <a:rPr lang="en-US" sz="1600" b="1" dirty="0" smtClean="0">
                          <a:solidFill>
                            <a:schemeClr val="tx2"/>
                          </a:solidFill>
                        </a:rPr>
                        <a:t>2007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Portaria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Normativa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40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Republicada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20/12/2010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Institui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 e-MEC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bem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como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cadastro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e-MEC de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instituições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cursos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superiores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. O e-MEC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manterá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atualizada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relações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instituições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credenciadas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e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recredenciadas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informando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credenciamento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específico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Educação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Distância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–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EaD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Estabelece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no Art. 61-E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institui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ção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deverá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2"/>
                          </a:solidFill>
                        </a:rPr>
                        <a:t>indicar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 um </a:t>
                      </a:r>
                      <a:r>
                        <a:rPr lang="en-US" sz="1500" b="1" i="1" baseline="0" dirty="0" err="1" smtClean="0">
                          <a:solidFill>
                            <a:schemeClr val="tx2"/>
                          </a:solidFill>
                        </a:rPr>
                        <a:t>Procurador</a:t>
                      </a:r>
                      <a:r>
                        <a:rPr lang="en-US" sz="1500" b="1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1" i="1" baseline="0" dirty="0" err="1" smtClean="0">
                          <a:solidFill>
                            <a:schemeClr val="tx2"/>
                          </a:solidFill>
                        </a:rPr>
                        <a:t>Educacional</a:t>
                      </a:r>
                      <a:r>
                        <a:rPr lang="en-US" sz="1500" b="1" i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500" b="1" i="1" baseline="0" dirty="0" err="1" smtClean="0">
                          <a:solidFill>
                            <a:schemeClr val="tx2"/>
                          </a:solidFill>
                        </a:rPr>
                        <a:t>Institucional</a:t>
                      </a:r>
                      <a:r>
                        <a:rPr lang="en-US" sz="1500" b="0" i="0" baseline="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en-US" sz="15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5925" y="1243602"/>
            <a:ext cx="8308975" cy="487680"/>
          </a:xfrm>
        </p:spPr>
        <p:txBody>
          <a:bodyPr/>
          <a:lstStyle/>
          <a:p>
            <a:pPr algn="ctr"/>
            <a:r>
              <a:rPr lang="pt-BR" sz="1800" dirty="0" smtClean="0">
                <a:solidFill>
                  <a:schemeClr val="tx2"/>
                </a:solidFill>
              </a:rPr>
              <a:t>Breve Histórico da Coleta de Dados da Educação Superior</a:t>
            </a:r>
            <a:br>
              <a:rPr lang="pt-BR" sz="1800" dirty="0" smtClean="0">
                <a:solidFill>
                  <a:schemeClr val="tx2"/>
                </a:solidFill>
              </a:rPr>
            </a:br>
            <a:r>
              <a:rPr lang="pt-BR" sz="1800" dirty="0" smtClean="0">
                <a:solidFill>
                  <a:schemeClr val="tx2"/>
                </a:solidFill>
              </a:rPr>
              <a:t>Fonte: Portal do INEP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7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68400"/>
            <a:ext cx="8308975" cy="487680"/>
          </a:xfrm>
        </p:spPr>
        <p:txBody>
          <a:bodyPr/>
          <a:lstStyle/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A grande mudança: O Censo 2009 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264560"/>
              </p:ext>
            </p:extLst>
          </p:nvPr>
        </p:nvGraphicFramePr>
        <p:xfrm>
          <a:off x="252000" y="2016000"/>
          <a:ext cx="8640000" cy="472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4320000"/>
              </a:tblGrid>
              <a:tr h="364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té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Censo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2008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Censo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2009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0967"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Inicialmente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o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processamento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era local (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igual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ao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Receita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Federal)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partir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de 2001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migrou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i="1" baseline="0" dirty="0" smtClean="0">
                          <a:solidFill>
                            <a:schemeClr val="tx2"/>
                          </a:solidFill>
                        </a:rPr>
                        <a:t>web</a:t>
                      </a:r>
                      <a:r>
                        <a:rPr lang="en-US" sz="1600" i="0" baseline="0" dirty="0" smtClean="0">
                          <a:solidFill>
                            <a:schemeClr val="tx2"/>
                          </a:solidFill>
                        </a:rPr>
                        <a:t>,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coletando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apenas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totais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Passou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coletar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base de dados das IES. </a:t>
                      </a:r>
                    </a:p>
                    <a:p>
                      <a:pPr algn="just"/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Superamos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muitos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problemas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até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tornar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operacional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(2012) um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sistema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único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: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IdUFF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872495"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O “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Q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uestionário</a:t>
                      </a:r>
                      <a:r>
                        <a:rPr lang="en-US" sz="1600" b="0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1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” 2008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foi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constituído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por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79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quadros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Os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cinco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primeiros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coletavam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características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especiais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cada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curso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determinariam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quais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quadros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subsequentes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seriam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carregados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A base de dados das IFES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passou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sofrer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duas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“</a:t>
                      </a:r>
                      <a:r>
                        <a:rPr lang="en-US" sz="1600" b="0" i="1" baseline="0" dirty="0" err="1" smtClean="0">
                          <a:solidFill>
                            <a:schemeClr val="tx2"/>
                          </a:solidFill>
                        </a:rPr>
                        <a:t>traduções</a:t>
                      </a:r>
                      <a:r>
                        <a:rPr lang="en-US" sz="1600" b="0" i="1" baseline="0" dirty="0" smtClean="0">
                          <a:solidFill>
                            <a:schemeClr val="tx2"/>
                          </a:solidFill>
                        </a:rPr>
                        <a:t>”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. Uma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Plataforma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Integração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de Dados das IFES -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PingIFES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Outra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. 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Dificuldades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com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exigência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do CPF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os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discentes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foram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solucionadas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2012;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57157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baseline="0" dirty="0" err="1" smtClean="0">
                          <a:solidFill>
                            <a:schemeClr val="tx2"/>
                          </a:solidFill>
                        </a:rPr>
                        <a:t>Problemas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: A Internet e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capacidade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dos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servidores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dificultava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finalização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das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questões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maiores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 (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exemplo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no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próximo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slide);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Superadas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as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questões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600" i="1" baseline="0" dirty="0" smtClean="0">
                          <a:solidFill>
                            <a:schemeClr val="tx2"/>
                          </a:solidFill>
                        </a:rPr>
                        <a:t>hardware o </a:t>
                      </a:r>
                      <a:r>
                        <a:rPr lang="en-US" sz="1600" i="1" baseline="0" dirty="0" err="1" smtClean="0">
                          <a:solidFill>
                            <a:schemeClr val="tx2"/>
                          </a:solidFill>
                        </a:rPr>
                        <a:t>problema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se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alojou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no software: O </a:t>
                      </a:r>
                      <a:r>
                        <a:rPr lang="en-US" sz="1600" b="1" i="0" baseline="0" dirty="0" smtClean="0">
                          <a:solidFill>
                            <a:schemeClr val="tx2"/>
                          </a:solidFill>
                        </a:rPr>
                        <a:t>CADASTRO </a:t>
                      </a:r>
                      <a:r>
                        <a:rPr lang="en-US" sz="1600" b="0" i="0" baseline="0" dirty="0" err="1" smtClean="0">
                          <a:solidFill>
                            <a:schemeClr val="tx2"/>
                          </a:solidFill>
                        </a:rPr>
                        <a:t>que</a:t>
                      </a:r>
                      <a:r>
                        <a:rPr lang="en-US" sz="1600" b="0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0" baseline="0" dirty="0" err="1" smtClean="0">
                          <a:solidFill>
                            <a:schemeClr val="tx2"/>
                          </a:solidFill>
                        </a:rPr>
                        <a:t>é</a:t>
                      </a:r>
                      <a:r>
                        <a:rPr lang="en-US" sz="1600" b="0" i="0" baseline="0" dirty="0" smtClean="0">
                          <a:solidFill>
                            <a:schemeClr val="tx2"/>
                          </a:solidFill>
                        </a:rPr>
                        <a:t> base </a:t>
                      </a:r>
                      <a:r>
                        <a:rPr lang="en-US" sz="1600" b="0" i="0" baseline="0" dirty="0" err="1" smtClean="0">
                          <a:solidFill>
                            <a:schemeClr val="tx2"/>
                          </a:solidFill>
                        </a:rPr>
                        <a:t>para</a:t>
                      </a:r>
                      <a:r>
                        <a:rPr lang="en-US" sz="1600" b="0" i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="0" i="0" baseline="0" dirty="0" err="1" smtClean="0">
                          <a:solidFill>
                            <a:schemeClr val="tx2"/>
                          </a:solidFill>
                        </a:rPr>
                        <a:t>todo</a:t>
                      </a:r>
                      <a:r>
                        <a:rPr lang="en-US" sz="1600" b="0" i="0" baseline="0" dirty="0" smtClean="0">
                          <a:solidFill>
                            <a:schemeClr val="tx2"/>
                          </a:solidFill>
                        </a:rPr>
                        <a:t> o </a:t>
                      </a:r>
                      <a:r>
                        <a:rPr lang="en-US" sz="1600" b="0" i="0" baseline="0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600" b="0" i="0" baseline="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  <a:endParaRPr lang="en-US" sz="160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53592">
                <a:tc>
                  <a:txBody>
                    <a:bodyPr/>
                    <a:lstStyle/>
                    <a:p>
                      <a:pPr algn="just"/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Na UFF: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maior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parte do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trabalho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era do PI;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maior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parte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trabalho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passou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depender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equipe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de TI; 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88582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Suporte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600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Muito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bom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!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A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equipe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do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Censo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sempre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fala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2"/>
                          </a:solidFill>
                        </a:rPr>
                        <a:t>conosco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!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22602" y="6195317"/>
            <a:ext cx="4183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err="1" smtClean="0">
                <a:solidFill>
                  <a:schemeClr val="tx2"/>
                </a:solidFill>
              </a:rPr>
              <a:t>Melhorou</a:t>
            </a:r>
            <a:r>
              <a:rPr lang="en-US" sz="1400" b="1" i="1" dirty="0" smtClean="0">
                <a:solidFill>
                  <a:schemeClr val="tx2"/>
                </a:solidFill>
              </a:rPr>
              <a:t>: </a:t>
            </a:r>
            <a:r>
              <a:rPr lang="en-US" sz="1400" b="1" i="1" dirty="0" err="1" smtClean="0">
                <a:solidFill>
                  <a:schemeClr val="tx2"/>
                </a:solidFill>
              </a:rPr>
              <a:t>Está</a:t>
            </a:r>
            <a:r>
              <a:rPr lang="en-US" sz="1400" b="1" i="1" dirty="0" smtClean="0">
                <a:solidFill>
                  <a:schemeClr val="tx2"/>
                </a:solidFill>
              </a:rPr>
              <a:t> EXCELENTE</a:t>
            </a:r>
          </a:p>
          <a:p>
            <a:pPr algn="ctr"/>
            <a:r>
              <a:rPr lang="en-US" sz="1400" b="1" i="1" dirty="0" err="1" smtClean="0">
                <a:solidFill>
                  <a:schemeClr val="tx2"/>
                </a:solidFill>
              </a:rPr>
              <a:t>Nosso</a:t>
            </a:r>
            <a:r>
              <a:rPr lang="en-US" sz="1400" b="1" i="1" dirty="0" smtClean="0">
                <a:solidFill>
                  <a:schemeClr val="tx2"/>
                </a:solidFill>
              </a:rPr>
              <a:t> </a:t>
            </a:r>
            <a:r>
              <a:rPr lang="en-US" sz="1400" b="1" i="1" dirty="0" err="1" smtClean="0">
                <a:solidFill>
                  <a:schemeClr val="tx2"/>
                </a:solidFill>
              </a:rPr>
              <a:t>medo</a:t>
            </a:r>
            <a:r>
              <a:rPr lang="en-US" sz="1400" b="1" i="1" dirty="0" smtClean="0">
                <a:solidFill>
                  <a:schemeClr val="tx2"/>
                </a:solidFill>
              </a:rPr>
              <a:t> </a:t>
            </a:r>
            <a:r>
              <a:rPr lang="en-US" sz="1400" b="1" i="1" dirty="0" err="1" smtClean="0">
                <a:solidFill>
                  <a:schemeClr val="tx2"/>
                </a:solidFill>
              </a:rPr>
              <a:t>é</a:t>
            </a:r>
            <a:r>
              <a:rPr lang="en-US" sz="1400" b="1" i="1" dirty="0" smtClean="0">
                <a:solidFill>
                  <a:schemeClr val="tx2"/>
                </a:solidFill>
              </a:rPr>
              <a:t> </a:t>
            </a:r>
            <a:r>
              <a:rPr lang="en-US" sz="1400" b="1" i="1" dirty="0" err="1" smtClean="0">
                <a:solidFill>
                  <a:schemeClr val="tx2"/>
                </a:solidFill>
              </a:rPr>
              <a:t>que</a:t>
            </a:r>
            <a:r>
              <a:rPr lang="en-US" sz="1400" b="1" i="1" dirty="0" smtClean="0">
                <a:solidFill>
                  <a:schemeClr val="tx2"/>
                </a:solidFill>
              </a:rPr>
              <a:t> </a:t>
            </a:r>
            <a:r>
              <a:rPr lang="en-US" sz="1400" b="1" i="1" dirty="0" err="1" smtClean="0">
                <a:solidFill>
                  <a:schemeClr val="tx2"/>
                </a:solidFill>
              </a:rPr>
              <a:t>surja</a:t>
            </a:r>
            <a:r>
              <a:rPr lang="en-US" sz="1400" b="1" i="1" dirty="0" smtClean="0">
                <a:solidFill>
                  <a:schemeClr val="tx2"/>
                </a:solidFill>
              </a:rPr>
              <a:t> um “FALE CONOSCO"</a:t>
            </a:r>
            <a:endParaRPr lang="en-US" sz="1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485" y="1963670"/>
            <a:ext cx="8308975" cy="513835"/>
          </a:xfrm>
        </p:spPr>
        <p:txBody>
          <a:bodyPr/>
          <a:lstStyle/>
          <a:p>
            <a:r>
              <a:rPr lang="pt-BR" sz="1600" dirty="0" smtClean="0">
                <a:solidFill>
                  <a:schemeClr val="tx2"/>
                </a:solidFill>
              </a:rPr>
              <a:t>Quadro 22 - </a:t>
            </a:r>
            <a:r>
              <a:rPr lang="pt-BR" sz="1600" dirty="0">
                <a:solidFill>
                  <a:schemeClr val="tx2"/>
                </a:solidFill>
              </a:rPr>
              <a:t>Número de alunos novos (por processo seletivo) e de ingressantes (por outras formas de ingresso) no curso, por sexo e faixa etária, no 1º e no 2º semestres de 2004</a:t>
            </a:r>
            <a:r>
              <a:rPr lang="pt-BR" sz="1600" dirty="0" smtClean="0">
                <a:solidFill>
                  <a:schemeClr val="tx2"/>
                </a:solidFill>
              </a:rPr>
              <a:t>.</a:t>
            </a:r>
            <a:endParaRPr lang="en-US" sz="16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31618"/>
              </p:ext>
            </p:extLst>
          </p:nvPr>
        </p:nvGraphicFramePr>
        <p:xfrm>
          <a:off x="1800095" y="2599125"/>
          <a:ext cx="5567454" cy="3790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/>
                <a:gridCol w="1391920"/>
                <a:gridCol w="1178560"/>
                <a:gridCol w="995454"/>
              </a:tblGrid>
              <a:tr h="4094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Faixa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Etária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Feminino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Masculino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30571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Até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18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15395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19 a 24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</a:tr>
              <a:tr h="1345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25 a 29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30 a 34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11709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35 a 39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140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40 a 44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45 a 49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50 a 54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12502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55 a 59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De 60 a 64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  <a:tr h="332921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Mais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de 65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anos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15925" y="1168400"/>
            <a:ext cx="8308975" cy="4876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 smtClean="0">
                <a:solidFill>
                  <a:schemeClr val="tx2"/>
                </a:solidFill>
              </a:rPr>
              <a:t>Exemplo de Quadro: Censo 2004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4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03990"/>
            <a:ext cx="8308975" cy="745130"/>
          </a:xfrm>
        </p:spPr>
        <p:txBody>
          <a:bodyPr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Quantidade</a:t>
            </a:r>
            <a:r>
              <a:rPr lang="en-US" sz="2400" b="1" dirty="0" smtClean="0">
                <a:solidFill>
                  <a:schemeClr val="tx2"/>
                </a:solidFill>
              </a:rPr>
              <a:t> de </a:t>
            </a:r>
            <a:r>
              <a:rPr lang="en-US" sz="2400" b="1" dirty="0" err="1" smtClean="0">
                <a:solidFill>
                  <a:schemeClr val="tx2"/>
                </a:solidFill>
              </a:rPr>
              <a:t>Cursos</a:t>
            </a: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Graduação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Presencial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42861403"/>
              </p:ext>
            </p:extLst>
          </p:nvPr>
        </p:nvGraphicFramePr>
        <p:xfrm>
          <a:off x="747889" y="2102556"/>
          <a:ext cx="7587475" cy="413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003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03990"/>
            <a:ext cx="8308975" cy="745130"/>
          </a:xfrm>
        </p:spPr>
        <p:txBody>
          <a:bodyPr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</a:rPr>
              <a:t>Quantidade</a:t>
            </a:r>
            <a:r>
              <a:rPr lang="en-US" sz="2400" b="1" dirty="0" smtClean="0">
                <a:solidFill>
                  <a:schemeClr val="tx2"/>
                </a:solidFill>
              </a:rPr>
              <a:t> de </a:t>
            </a:r>
            <a:r>
              <a:rPr lang="en-US" sz="2400" b="1" dirty="0" err="1" smtClean="0">
                <a:solidFill>
                  <a:schemeClr val="tx2"/>
                </a:solidFill>
              </a:rPr>
              <a:t>Vagas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oferecidas</a:t>
            </a:r>
            <a:r>
              <a:rPr lang="en-US" sz="2400" b="1" dirty="0" smtClean="0">
                <a:solidFill>
                  <a:schemeClr val="tx2"/>
                </a:solidFill>
              </a:rPr>
              <a:t> no principal </a:t>
            </a:r>
            <a:r>
              <a:rPr lang="en-US" sz="2400" b="1" dirty="0" err="1" smtClean="0">
                <a:solidFill>
                  <a:schemeClr val="tx2"/>
                </a:solidFill>
              </a:rPr>
              <a:t>processo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seletivo</a:t>
            </a: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err="1" smtClean="0">
                <a:solidFill>
                  <a:schemeClr val="tx2"/>
                </a:solidFill>
              </a:rPr>
              <a:t>Graduação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Presencial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72358169"/>
              </p:ext>
            </p:extLst>
          </p:nvPr>
        </p:nvGraphicFramePr>
        <p:xfrm>
          <a:off x="522111" y="2178920"/>
          <a:ext cx="8202789" cy="4158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435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1066235"/>
            <a:ext cx="8639999" cy="767662"/>
          </a:xfrm>
        </p:spPr>
        <p:txBody>
          <a:bodyPr/>
          <a:lstStyle/>
          <a:p>
            <a:pPr algn="ctr"/>
            <a:r>
              <a:rPr lang="en-US" sz="1800" dirty="0" err="1" smtClean="0">
                <a:solidFill>
                  <a:schemeClr val="tx2"/>
                </a:solidFill>
              </a:rPr>
              <a:t>EaD</a:t>
            </a:r>
            <a:r>
              <a:rPr lang="en-US" sz="1800" dirty="0" smtClean="0">
                <a:solidFill>
                  <a:schemeClr val="tx2"/>
                </a:solidFill>
              </a:rPr>
              <a:t> - </a:t>
            </a:r>
            <a:r>
              <a:rPr lang="en-US" sz="1800" dirty="0" err="1" smtClean="0">
                <a:solidFill>
                  <a:schemeClr val="tx2"/>
                </a:solidFill>
              </a:rPr>
              <a:t>Consórcio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</a:rPr>
              <a:t>CEDERJ</a:t>
            </a:r>
            <a:r>
              <a:rPr lang="en-US" sz="1800" dirty="0" smtClean="0">
                <a:solidFill>
                  <a:schemeClr val="tx2"/>
                </a:solidFill>
              </a:rPr>
              <a:t> (IES </a:t>
            </a:r>
            <a:r>
              <a:rPr lang="en-US" sz="1800" dirty="0" err="1" smtClean="0">
                <a:solidFill>
                  <a:schemeClr val="tx2"/>
                </a:solidFill>
              </a:rPr>
              <a:t>Públicas</a:t>
            </a:r>
            <a:r>
              <a:rPr lang="en-US" sz="1800" dirty="0" smtClean="0">
                <a:solidFill>
                  <a:schemeClr val="tx2"/>
                </a:solidFill>
              </a:rPr>
              <a:t> do RJ) – </a:t>
            </a:r>
            <a:r>
              <a:rPr lang="en-US" sz="1800" dirty="0" err="1" smtClean="0">
                <a:solidFill>
                  <a:schemeClr val="tx2"/>
                </a:solidFill>
              </a:rPr>
              <a:t>Criado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em</a:t>
            </a:r>
            <a:r>
              <a:rPr lang="en-US" sz="1800" dirty="0" smtClean="0">
                <a:solidFill>
                  <a:schemeClr val="tx2"/>
                </a:solidFill>
              </a:rPr>
              <a:t> 1999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1800" dirty="0" err="1" smtClean="0">
                <a:solidFill>
                  <a:schemeClr val="tx2"/>
                </a:solidFill>
              </a:rPr>
              <a:t>Aproximadamente</a:t>
            </a:r>
            <a:r>
              <a:rPr lang="en-US" sz="1800" dirty="0" smtClean="0">
                <a:solidFill>
                  <a:schemeClr val="tx2"/>
                </a:solidFill>
              </a:rPr>
              <a:t>, 35.000 </a:t>
            </a:r>
            <a:r>
              <a:rPr lang="en-US" sz="1800" dirty="0" err="1" smtClean="0">
                <a:solidFill>
                  <a:schemeClr val="tx2"/>
                </a:solidFill>
              </a:rPr>
              <a:t>alunos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matriculados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nos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cursos</a:t>
            </a:r>
            <a:r>
              <a:rPr lang="en-US" sz="1800" dirty="0" smtClean="0">
                <a:solidFill>
                  <a:schemeClr val="tx2"/>
                </a:solidFill>
              </a:rPr>
              <a:t> de </a:t>
            </a:r>
            <a:r>
              <a:rPr lang="en-US" sz="1800" dirty="0" err="1" smtClean="0">
                <a:solidFill>
                  <a:schemeClr val="tx2"/>
                </a:solidFill>
              </a:rPr>
              <a:t>graduação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</a:rPr>
              <a:t>seguintes</a:t>
            </a:r>
            <a:endParaRPr lang="en-US" sz="1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69488"/>
              </p:ext>
            </p:extLst>
          </p:nvPr>
        </p:nvGraphicFramePr>
        <p:xfrm>
          <a:off x="252000" y="2016000"/>
          <a:ext cx="8640000" cy="432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992"/>
                <a:gridCol w="2892327"/>
                <a:gridCol w="864518"/>
                <a:gridCol w="722746"/>
                <a:gridCol w="722746"/>
                <a:gridCol w="543848"/>
                <a:gridCol w="665498"/>
                <a:gridCol w="779993"/>
                <a:gridCol w="887332"/>
              </a:tblGrid>
              <a:tr h="35611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Ord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Cursos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Graduação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CEFET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UENF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UNIRIO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Administração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Administração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Pública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Ciências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Biológicas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Física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Geografia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História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Letras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Matemática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Pedagogia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Química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Licenciatura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Turismo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Tecnol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Sistemas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Computação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967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Tecnologia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Gestão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em</a:t>
                      </a:r>
                      <a:r>
                        <a:rPr lang="en-US" sz="14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2"/>
                          </a:solidFill>
                        </a:rPr>
                        <a:t>Turismo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4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114312"/>
            <a:ext cx="8308975" cy="633631"/>
          </a:xfrm>
        </p:spPr>
        <p:txBody>
          <a:bodyPr/>
          <a:lstStyle/>
          <a:p>
            <a:pPr algn="ctr"/>
            <a:r>
              <a:rPr lang="en-US" sz="2800" dirty="0" err="1" smtClean="0">
                <a:solidFill>
                  <a:schemeClr val="tx2"/>
                </a:solidFill>
              </a:rPr>
              <a:t>Consórcio</a:t>
            </a:r>
            <a:r>
              <a:rPr lang="en-US" sz="2800" dirty="0" smtClean="0">
                <a:solidFill>
                  <a:schemeClr val="tx2"/>
                </a:solidFill>
              </a:rPr>
              <a:t> CEDERJ (IES </a:t>
            </a:r>
            <a:r>
              <a:rPr lang="en-US" sz="2800" dirty="0" err="1" smtClean="0">
                <a:solidFill>
                  <a:schemeClr val="tx2"/>
                </a:solidFill>
              </a:rPr>
              <a:t>Públicas</a:t>
            </a:r>
            <a:r>
              <a:rPr lang="en-US" sz="2800" dirty="0" smtClean="0">
                <a:solidFill>
                  <a:schemeClr val="tx2"/>
                </a:solidFill>
              </a:rPr>
              <a:t> do RJ)</a:t>
            </a: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58117"/>
              </p:ext>
            </p:extLst>
          </p:nvPr>
        </p:nvGraphicFramePr>
        <p:xfrm>
          <a:off x="252000" y="2016000"/>
          <a:ext cx="8614397" cy="402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407"/>
                <a:gridCol w="2447199"/>
                <a:gridCol w="877568"/>
                <a:gridCol w="777681"/>
                <a:gridCol w="777682"/>
                <a:gridCol w="692065"/>
                <a:gridCol w="727738"/>
                <a:gridCol w="813355"/>
                <a:gridCol w="884702"/>
              </a:tblGrid>
              <a:tr h="2806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Ord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Polos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da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UAB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CEFET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UENF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UERJ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UFF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UFRRJ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UNIRIO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123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Angra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dos Reis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7479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Barra do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Piraí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104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Belford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Roxo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Bom</a:t>
                      </a: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 Jesus do </a:t>
                      </a:r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Itabapoana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8787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Campo Grande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Duque de Caxias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490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Cantagalo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2961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Itaguaí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958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Itaocara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Itaperuna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211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Macaé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2516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2"/>
                          </a:solidFill>
                        </a:rPr>
                        <a:t>Magé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495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Expo">
    <a:dk1>
      <a:sysClr val="windowText" lastClr="000000"/>
    </a:dk1>
    <a:lt1>
      <a:sysClr val="window" lastClr="FFFFFF"/>
    </a:lt1>
    <a:dk2>
      <a:srgbClr val="263B86"/>
    </a:dk2>
    <a:lt2>
      <a:srgbClr val="76B6F2"/>
    </a:lt2>
    <a:accent1>
      <a:srgbClr val="FBC01E"/>
    </a:accent1>
    <a:accent2>
      <a:srgbClr val="EFE1A2"/>
    </a:accent2>
    <a:accent3>
      <a:srgbClr val="FA8716"/>
    </a:accent3>
    <a:accent4>
      <a:srgbClr val="BE0204"/>
    </a:accent4>
    <a:accent5>
      <a:srgbClr val="640F10"/>
    </a:accent5>
    <a:accent6>
      <a:srgbClr val="7E13E3"/>
    </a:accent6>
    <a:hlink>
      <a:srgbClr val="D2D200"/>
    </a:hlink>
    <a:folHlink>
      <a:srgbClr val="D0B9F8"/>
    </a:folHlink>
  </a:clrScheme>
  <a:fontScheme name="Expo">
    <a:majorFont>
      <a:latin typeface="Calibri"/>
      <a:ea typeface=""/>
      <a:cs typeface=""/>
      <a:font script="Jpan" typeface="ＭＳ ゴシック"/>
    </a:majorFont>
    <a:minorFont>
      <a:latin typeface="Calibri"/>
      <a:ea typeface=""/>
      <a:cs typeface=""/>
      <a:font script="Jpan" typeface="ＭＳ ゴシック"/>
    </a:minorFont>
  </a:fontScheme>
  <a:fmtScheme name="Expo">
    <a:fillStyleLst>
      <a:solidFill>
        <a:schemeClr val="phClr"/>
      </a:solidFill>
      <a:gradFill rotWithShape="1">
        <a:gsLst>
          <a:gs pos="0">
            <a:schemeClr val="phClr">
              <a:tint val="100000"/>
              <a:satMod val="13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93000"/>
              <a:satMod val="130000"/>
            </a:schemeClr>
          </a:gs>
          <a:gs pos="60000">
            <a:schemeClr val="phClr">
              <a:tint val="80000"/>
              <a:shade val="93000"/>
              <a:satMod val="130000"/>
            </a:schemeClr>
          </a:gs>
          <a:gs pos="100000">
            <a:schemeClr val="phClr">
              <a:tint val="50000"/>
              <a:shade val="94000"/>
              <a:alpha val="100000"/>
              <a:satMod val="135000"/>
            </a:schemeClr>
          </a:gs>
        </a:gsLst>
        <a:lin ang="16200000" scaled="0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34925" cap="flat" cmpd="sng" algn="ctr"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/>
            </a:gs>
            <a:gs pos="100000">
              <a:schemeClr val="accent1">
                <a:lumMod val="50000"/>
              </a:schemeClr>
            </a:gs>
          </a:gsLst>
          <a:lin ang="18600000" scaled="0"/>
        </a:gradFill>
        <a:prstDash val="solid"/>
      </a:ln>
    </a:lnStyleLst>
    <a:effectStyleLst>
      <a:effectStyle>
        <a:effectLst/>
      </a:effectStyle>
      <a:effectStyle>
        <a:effectLst>
          <a:innerShdw blurRad="50800" dist="25400" dir="13500000">
            <a:srgbClr val="C0C0C0">
              <a:alpha val="75000"/>
            </a:srgbClr>
          </a:innerShdw>
          <a:outerShdw blurRad="63500" dist="38100" dir="5400000" sx="105000" sy="105000" algn="br" rotWithShape="0">
            <a:srgbClr val="000000">
              <a:alpha val="30000"/>
            </a:srgbClr>
          </a:outerShdw>
        </a:effectLst>
      </a:effectStyle>
      <a:effectStyle>
        <a:effectLst>
          <a:innerShdw blurRad="50800" dist="25400" dir="16200000">
            <a:srgbClr val="C0C0C0">
              <a:alpha val="75000"/>
            </a:srgbClr>
          </a:innerShdw>
          <a:reflection blurRad="63500" stA="40000" endPos="50000" dist="12700" dir="5400000" sy="-100000" rotWithShape="0"/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>
        <a:blip xmlns:r="http://schemas.openxmlformats.org/officeDocument/2006/relationships" r:embed="rId1"/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5858</TotalTime>
  <Words>3117</Words>
  <Application>Microsoft Macintosh PowerPoint</Application>
  <PresentationFormat>On-screen Show (4:3)</PresentationFormat>
  <Paragraphs>613</Paragraphs>
  <Slides>28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Expo</vt:lpstr>
      <vt:lpstr>A Universidade  Federal Fluminense no Censo do Ensino Superior</vt:lpstr>
      <vt:lpstr>Breve Histórico da Coleta de Dados da Educação Superior Fonte: Portal do INEP</vt:lpstr>
      <vt:lpstr>Breve Histórico da Coleta de Dados da Educação Superior Fonte: Portal do INEP</vt:lpstr>
      <vt:lpstr>A grande mudança: O Censo 2009 </vt:lpstr>
      <vt:lpstr>Quadro 22 - Número de alunos novos (por processo seletivo) e de ingressantes (por outras formas de ingresso) no curso, por sexo e faixa etária, no 1º e no 2º semestres de 2004.</vt:lpstr>
      <vt:lpstr>Quantidade de Cursos Graduação Presencial</vt:lpstr>
      <vt:lpstr>Quantidade de Vagas oferecidas no principal processo seletivo Graduação Presencial</vt:lpstr>
      <vt:lpstr>EaD - Consórcio CEDERJ (IES Públicas do RJ) – Criado em 1999 Aproximadamente, 35.000 alunos matriculados nos cursos de graduação seguintes</vt:lpstr>
      <vt:lpstr>Consórcio CEDERJ (IES Públicas do RJ)</vt:lpstr>
      <vt:lpstr>Consórcio CEDERJ (IES Públicas do RJ)</vt:lpstr>
      <vt:lpstr>Consórcio CEDERJ (IES Públicas do RJ)</vt:lpstr>
      <vt:lpstr> Graduação a Distância – EaDgr</vt:lpstr>
      <vt:lpstr> Especialização a Distância – EaDes</vt:lpstr>
      <vt:lpstr> Unidades de Ensino</vt:lpstr>
      <vt:lpstr> Endereços da UFF no cadastro do e-MEC</vt:lpstr>
      <vt:lpstr>Pré-requisito para preenchimento do Censo – O CADASTRO Esta demanda visava o Processo de Recredenciamento e o Censo</vt:lpstr>
      <vt:lpstr>Pré-requisito para preenchimento do Censo – O CADASTRO Esta demanda visava o SiSU e o Censo</vt:lpstr>
      <vt:lpstr>PowerPoint Presentation</vt:lpstr>
      <vt:lpstr>Pré-requisito para preenchimento do Censo – O CADASTRO Situação em 23 de outubro de 2013</vt:lpstr>
      <vt:lpstr>Fechamento dos Módulos - Docentes</vt:lpstr>
      <vt:lpstr>Fechamento dos Módulos (Alunos) Tempo de crítica em 2012: 1 hora e 10 minutos</vt:lpstr>
      <vt:lpstr>Dificuldades no preenchimento do Censo</vt:lpstr>
      <vt:lpstr>Perfis de acesso que utilizamos</vt:lpstr>
      <vt:lpstr>Os Relatórios Indicadores</vt:lpstr>
      <vt:lpstr>Relatórios a incluir no Censo</vt:lpstr>
      <vt:lpstr>As demandas Pós-fechamento do Censo O bolero “censual”</vt:lpstr>
      <vt:lpstr>Divulgação do Censo na UFF Página da UFF =&gt; UFF em números</vt:lpstr>
      <vt:lpstr>PowerPoint Presentation</vt:lpstr>
    </vt:vector>
  </TitlesOfParts>
  <Company>PGI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Experiência de IES Federal no Censo</dc:title>
  <dc:creator>José Lima</dc:creator>
  <cp:lastModifiedBy>José Lima</cp:lastModifiedBy>
  <cp:revision>660</cp:revision>
  <cp:lastPrinted>2013-10-24T23:09:17Z</cp:lastPrinted>
  <dcterms:created xsi:type="dcterms:W3CDTF">2013-10-20T13:27:45Z</dcterms:created>
  <dcterms:modified xsi:type="dcterms:W3CDTF">2013-11-13T20:19:16Z</dcterms:modified>
</cp:coreProperties>
</file>