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20" y="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ps@proaes.uff.b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504000" y="907560"/>
            <a:ext cx="9142920" cy="611136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/>
          <a:lstStyle/>
          <a:p>
            <a:pPr algn="ctr">
              <a:lnSpc>
                <a:spcPct val="15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Orientações sobre documentos para se candidatar aos programas da Assistência Estudantil</a:t>
            </a: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" name="Imagem 38"/>
          <p:cNvPicPr/>
          <p:nvPr/>
        </p:nvPicPr>
        <p:blipFill>
          <a:blip r:embed="rId2" cstate="print"/>
          <a:stretch/>
        </p:blipFill>
        <p:spPr>
          <a:xfrm>
            <a:off x="7848000" y="144000"/>
            <a:ext cx="2014920" cy="461880"/>
          </a:xfrm>
          <a:prstGeom prst="rect">
            <a:avLst/>
          </a:prstGeom>
          <a:ln>
            <a:noFill/>
          </a:ln>
        </p:spPr>
      </p:pic>
      <p:pic>
        <p:nvPicPr>
          <p:cNvPr id="40" name="Imagem 39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2158920" cy="56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 seguintes páginas da CTPS devem ser a apresentadas: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CONTRATOS DE TRABALHO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Imagem 70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72" name="Imagem 71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73" name="CustomShape 2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Lembrando que devem ser apresentadas TODAS as páginas do documento!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Imagem 73"/>
          <p:cNvPicPr/>
          <p:nvPr/>
        </p:nvPicPr>
        <p:blipFill>
          <a:blip r:embed="rId4" cstate="print"/>
          <a:stretch/>
        </p:blipFill>
        <p:spPr>
          <a:xfrm>
            <a:off x="432000" y="1949760"/>
            <a:ext cx="7250400" cy="5177520"/>
          </a:xfrm>
          <a:prstGeom prst="rect">
            <a:avLst/>
          </a:prstGeom>
          <a:ln>
            <a:noFill/>
          </a:ln>
        </p:spPr>
      </p:pic>
      <p:sp>
        <p:nvSpPr>
          <p:cNvPr id="75" name="CustomShape 3"/>
          <p:cNvSpPr/>
          <p:nvPr/>
        </p:nvSpPr>
        <p:spPr>
          <a:xfrm>
            <a:off x="7776000" y="2736000"/>
            <a:ext cx="2014920" cy="2807280"/>
          </a:xfrm>
          <a:prstGeom prst="wedgeRoundRectCallout">
            <a:avLst>
              <a:gd name="adj1" fmla="val -92267"/>
              <a:gd name="adj2" fmla="val 97154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4"/>
          <p:cNvSpPr/>
          <p:nvPr/>
        </p:nvSpPr>
        <p:spPr>
          <a:xfrm>
            <a:off x="7992000" y="3240000"/>
            <a:ext cx="1568520" cy="186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TODAS as páginas que estiverem preenchidas e a folha seguinte em branco!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m 76"/>
          <p:cNvPicPr/>
          <p:nvPr/>
        </p:nvPicPr>
        <p:blipFill>
          <a:blip r:embed="rId2" cstate="print"/>
          <a:stretch/>
        </p:blipFill>
        <p:spPr>
          <a:xfrm>
            <a:off x="504000" y="2085840"/>
            <a:ext cx="7056720" cy="511344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 seguintes páginas da CTPS devem ser a apresentadas: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ANOTAÇÕES GERAIS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Imagem 78"/>
          <p:cNvPicPr/>
          <p:nvPr/>
        </p:nvPicPr>
        <p:blipFill>
          <a:blip r:embed="rId3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4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Lembrando que devem ser apresentadas TODAS as páginas do documento!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7704360" y="2736000"/>
            <a:ext cx="2014920" cy="2807280"/>
          </a:xfrm>
          <a:prstGeom prst="wedgeRoundRectCallout">
            <a:avLst>
              <a:gd name="adj1" fmla="val -92267"/>
              <a:gd name="adj2" fmla="val 97154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4"/>
          <p:cNvSpPr/>
          <p:nvPr/>
        </p:nvSpPr>
        <p:spPr>
          <a:xfrm>
            <a:off x="7992000" y="3240000"/>
            <a:ext cx="1568520" cy="186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TODAS as páginas que estiverem preenchidas e a folha seguinte em branco!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 83"/>
          <p:cNvPicPr/>
          <p:nvPr/>
        </p:nvPicPr>
        <p:blipFill>
          <a:blip r:embed="rId2" cstate="print"/>
          <a:stretch/>
        </p:blipFill>
        <p:spPr>
          <a:xfrm>
            <a:off x="2677320" y="1964880"/>
            <a:ext cx="7055280" cy="515844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 seguintes páginas da CTPS devem ser a apresentadas: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 USO DO INSS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Imagem 85"/>
          <p:cNvPicPr/>
          <p:nvPr/>
        </p:nvPicPr>
        <p:blipFill>
          <a:blip r:embed="rId3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87" name="Imagem 86"/>
          <p:cNvPicPr/>
          <p:nvPr/>
        </p:nvPicPr>
        <p:blipFill>
          <a:blip r:embed="rId4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3"/>
          <p:cNvSpPr/>
          <p:nvPr/>
        </p:nvSpPr>
        <p:spPr>
          <a:xfrm>
            <a:off x="504000" y="2592000"/>
            <a:ext cx="2014920" cy="2807280"/>
          </a:xfrm>
          <a:prstGeom prst="wedgeRoundRectCallout">
            <a:avLst>
              <a:gd name="adj1" fmla="val 83589"/>
              <a:gd name="adj2" fmla="val 101115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4"/>
          <p:cNvSpPr/>
          <p:nvPr/>
        </p:nvSpPr>
        <p:spPr>
          <a:xfrm>
            <a:off x="720000" y="3034080"/>
            <a:ext cx="1568520" cy="186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TODAS as páginas que estiverem preenchidas e a folha seguinte em branco!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16000" y="503640"/>
            <a:ext cx="9646920" cy="695736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CNIS – Extrato Previdenciário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 CNIS é o Cadastro Nacional de Informações Sociais, documento disponibilizado pela Previdência Social que mostra o histórico de trabalho do indivíduo: apresenta a existência ou não de vínculos formais de trabalho, vínculos de Regimes Próprios de Previdência Social, benefícios recebidos, entre outras informações que esclareçam a situação de trabalho. 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 CNIS não é um documento que temos em casa: é necessário que o indivíduo acesse o site </a:t>
            </a:r>
            <a:r>
              <a:rPr lang="pt-BR" sz="24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www.meu.inss.gov.br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ou compareça a uma das agências físicas do INSS e solicite a emissão do mesmo.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O(a) estudante deve apresentar o CNIS de todos os membros da família que tenham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14 anos ou mais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independentemente da situação de trabalho – isto é,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mesmo quem nunca trabalhou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Imagem 91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93" name="Imagem 92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CNIS (Extrato Previdenciário) deve ser apresentado da seguinte forma: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Imagem 94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96" name="Imagem 95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pic>
        <p:nvPicPr>
          <p:cNvPr id="97" name="Imagem 96"/>
          <p:cNvPicPr/>
          <p:nvPr/>
        </p:nvPicPr>
        <p:blipFill>
          <a:blip r:embed="rId4" cstate="print"/>
          <a:stretch/>
        </p:blipFill>
        <p:spPr>
          <a:xfrm>
            <a:off x="432000" y="1780560"/>
            <a:ext cx="7054920" cy="498636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7776000" y="2016000"/>
            <a:ext cx="2014920" cy="2230920"/>
          </a:xfrm>
          <a:prstGeom prst="wedgeRoundRectCallout">
            <a:avLst>
              <a:gd name="adj1" fmla="val -78527"/>
              <a:gd name="adj2" fmla="val -47550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Lembrando que devem ser apresentadas TODAS as páginas do documento!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 site </a:t>
            </a:r>
            <a:r>
              <a:rPr lang="pt-BR" sz="2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meu.inss.gov.br</a:t>
            </a: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você deve seguir os seguintes passos para emitir o CNIS (Extrato Previdenciário):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Imagem 100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02" name="Imagem 101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Lembrando que devem ser apresentadas TODAS as páginas do documento!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Imagem 103"/>
          <p:cNvPicPr/>
          <p:nvPr/>
        </p:nvPicPr>
        <p:blipFill>
          <a:blip r:embed="rId4" cstate="print"/>
          <a:stretch/>
        </p:blipFill>
        <p:spPr>
          <a:xfrm>
            <a:off x="613080" y="2160000"/>
            <a:ext cx="8889840" cy="446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Certidão de Benefício – Consta/Nada Consta da Previdência Social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Esta declaração informa a existência ou não de benefício previdenciário em seu CPF (por exemplo: aposentadoria, pensão por morte, etc.).</a:t>
            </a:r>
            <a:endParaRPr lang="pt-BR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declaração de Consta/Nada Consta não é um documento que temos em casa: é necessário que o indivíduo acesse o site </a:t>
            </a:r>
            <a:r>
              <a:rPr lang="pt-BR" sz="25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www.meu.inss.gov.br</a:t>
            </a:r>
            <a:r>
              <a:rPr lang="pt-BR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ou compareça a uma das agências físicas do INSS e solicite a emissão do mesmo.</a:t>
            </a:r>
            <a:endParaRPr lang="pt-BR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O(a) estudante deve apresentar a declaração de todos os membros da família que tenham </a:t>
            </a:r>
            <a:r>
              <a:rPr lang="pt-BR" sz="2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14 anos ou mais</a:t>
            </a:r>
            <a:r>
              <a:rPr lang="pt-BR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independentemente da situação de trabalho – isto é, </a:t>
            </a:r>
            <a:r>
              <a:rPr lang="pt-BR" sz="2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mesmo quem nunca trabalhou</a:t>
            </a:r>
            <a:r>
              <a:rPr lang="pt-BR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</a:t>
            </a:r>
            <a:endParaRPr lang="pt-BR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Imagem 105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07" name="Imagem 106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 Consta/Nada Consta deve ser apresentado destas formas: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Imagem 108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10" name="Imagem 109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pic>
        <p:nvPicPr>
          <p:cNvPr id="111" name="Imagem 110"/>
          <p:cNvPicPr/>
          <p:nvPr/>
        </p:nvPicPr>
        <p:blipFill>
          <a:blip r:embed="rId4" cstate="print"/>
          <a:stretch/>
        </p:blipFill>
        <p:spPr>
          <a:xfrm>
            <a:off x="432000" y="1308600"/>
            <a:ext cx="4156200" cy="5890680"/>
          </a:xfrm>
          <a:prstGeom prst="rect">
            <a:avLst/>
          </a:prstGeom>
          <a:ln>
            <a:noFill/>
          </a:ln>
        </p:spPr>
      </p:pic>
      <p:pic>
        <p:nvPicPr>
          <p:cNvPr id="112" name="Imagem 111"/>
          <p:cNvPicPr/>
          <p:nvPr/>
        </p:nvPicPr>
        <p:blipFill>
          <a:blip r:embed="rId5" cstate="print"/>
          <a:stretch/>
        </p:blipFill>
        <p:spPr>
          <a:xfrm>
            <a:off x="5040000" y="2376000"/>
            <a:ext cx="4651920" cy="482328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4588560" y="1296000"/>
            <a:ext cx="2159280" cy="863280"/>
          </a:xfrm>
          <a:custGeom>
            <a:avLst/>
            <a:gdLst/>
            <a:ahLst/>
            <a:cxnLst/>
            <a:rect l="l" t="t" r="r" b="b"/>
            <a:pathLst>
              <a:path w="6002" h="2402">
                <a:moveTo>
                  <a:pt x="2000" y="0"/>
                </a:moveTo>
                <a:lnTo>
                  <a:pt x="6001" y="0"/>
                </a:lnTo>
                <a:lnTo>
                  <a:pt x="6001" y="2401"/>
                </a:lnTo>
                <a:lnTo>
                  <a:pt x="2000" y="2401"/>
                </a:lnTo>
                <a:lnTo>
                  <a:pt x="2000" y="1500"/>
                </a:lnTo>
                <a:lnTo>
                  <a:pt x="1000" y="1500"/>
                </a:lnTo>
                <a:lnTo>
                  <a:pt x="1000" y="1800"/>
                </a:lnTo>
                <a:lnTo>
                  <a:pt x="0" y="1200"/>
                </a:lnTo>
                <a:lnTo>
                  <a:pt x="1000" y="600"/>
                </a:lnTo>
                <a:lnTo>
                  <a:pt x="1000" y="900"/>
                </a:lnTo>
                <a:lnTo>
                  <a:pt x="2000" y="900"/>
                </a:lnTo>
                <a:lnTo>
                  <a:pt x="20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Emitido pelo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site!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7560000" y="1152000"/>
            <a:ext cx="1655280" cy="1151280"/>
          </a:xfrm>
          <a:custGeom>
            <a:avLst/>
            <a:gdLst/>
            <a:ahLst/>
            <a:cxnLst/>
            <a:rect l="l" t="t" r="r" b="b"/>
            <a:pathLst>
              <a:path w="4602" h="3202">
                <a:moveTo>
                  <a:pt x="0" y="2134"/>
                </a:moveTo>
                <a:lnTo>
                  <a:pt x="0" y="0"/>
                </a:lnTo>
                <a:lnTo>
                  <a:pt x="4601" y="0"/>
                </a:lnTo>
                <a:lnTo>
                  <a:pt x="4601" y="2134"/>
                </a:lnTo>
                <a:lnTo>
                  <a:pt x="2875" y="2134"/>
                </a:lnTo>
                <a:lnTo>
                  <a:pt x="2875" y="2667"/>
                </a:lnTo>
                <a:lnTo>
                  <a:pt x="3450" y="2667"/>
                </a:lnTo>
                <a:lnTo>
                  <a:pt x="2300" y="3201"/>
                </a:lnTo>
                <a:lnTo>
                  <a:pt x="1150" y="2667"/>
                </a:lnTo>
                <a:lnTo>
                  <a:pt x="1725" y="2667"/>
                </a:lnTo>
                <a:lnTo>
                  <a:pt x="1725" y="2134"/>
                </a:lnTo>
                <a:lnTo>
                  <a:pt x="0" y="2134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Emitido na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Agência!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ATENÇÃO!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O Nada Consta do INSS 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pt-BR" sz="2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NÃO</a:t>
            </a: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é igual à certidão 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negativa da Receita 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Federal!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Imagem 115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17" name="Imagem 116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pic>
        <p:nvPicPr>
          <p:cNvPr id="118" name="Imagem 117"/>
          <p:cNvPicPr/>
          <p:nvPr/>
        </p:nvPicPr>
        <p:blipFill>
          <a:blip r:embed="rId4" cstate="print"/>
          <a:stretch/>
        </p:blipFill>
        <p:spPr>
          <a:xfrm>
            <a:off x="4032000" y="1656000"/>
            <a:ext cx="5615640" cy="553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 site </a:t>
            </a:r>
            <a:r>
              <a:rPr lang="pt-BR" sz="2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meu.inss.gov.br</a:t>
            </a: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você deve seguir os seguintes passos para emitir a Certidão de Consta/Nada Consta: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Imagem 119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21" name="Imagem 120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Lembrando que devem ser apresentadas TODAS as páginas do documento!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Imagem 122"/>
          <p:cNvPicPr/>
          <p:nvPr/>
        </p:nvPicPr>
        <p:blipFill>
          <a:blip r:embed="rId4" cstate="print"/>
          <a:stretch/>
        </p:blipFill>
        <p:spPr>
          <a:xfrm>
            <a:off x="504000" y="2160000"/>
            <a:ext cx="9033480" cy="479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ATENÇÃO!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 você é estudante regularmente matriculado(a) em algum curso de graduação presencial na UFF, nunca concluiu nenhum curso de graduação, e se encontra em situação de vulnerabilidade socioeconômica, você pode concorrer aos programas (bolsas e auxílios) da Assistência Estudantil ofertados pela PROAES/UFF.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Fique atento(a) às documentações que devem ser apresentadas no prazo previsto no Edital!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Imagem 41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43" name="Imagem 42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16000" y="504000"/>
            <a:ext cx="9646920" cy="674964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5" name="Imagem 124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26" name="Imagem 125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288000" y="614520"/>
            <a:ext cx="943092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Declaração de Renda (Atividade Informal)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Pessoas que exercem atividade</a:t>
            </a: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remunerada sem vínculo formal</a:t>
            </a: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(trabalhadores/as informais, </a:t>
            </a: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pt-BR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autonômos</a:t>
            </a: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/as) devem apresentar</a:t>
            </a: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Declaração de Renda (Anexo IV </a:t>
            </a: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 Edital </a:t>
            </a:r>
            <a:r>
              <a:rPr lang="pt-BR" sz="25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2019) </a:t>
            </a: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 </a:t>
            </a:r>
            <a:r>
              <a:rPr lang="pt-BR" sz="25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firma </a:t>
            </a: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pt-BR" sz="25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reconhecida</a:t>
            </a: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ou </a:t>
            </a:r>
            <a:r>
              <a:rPr lang="pt-BR" sz="25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duas testemunhas</a:t>
            </a: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Imagem 127"/>
          <p:cNvPicPr/>
          <p:nvPr/>
        </p:nvPicPr>
        <p:blipFill>
          <a:blip r:embed="rId4" cstate="print"/>
          <a:stretch/>
        </p:blipFill>
        <p:spPr>
          <a:xfrm>
            <a:off x="5591880" y="1314720"/>
            <a:ext cx="4127760" cy="5812920"/>
          </a:xfrm>
          <a:prstGeom prst="rect">
            <a:avLst/>
          </a:prstGeom>
          <a:ln>
            <a:noFill/>
          </a:ln>
        </p:spPr>
      </p:pic>
      <p:sp>
        <p:nvSpPr>
          <p:cNvPr id="129" name="CustomShape 3"/>
          <p:cNvSpPr/>
          <p:nvPr/>
        </p:nvSpPr>
        <p:spPr>
          <a:xfrm>
            <a:off x="792000" y="5400000"/>
            <a:ext cx="4031280" cy="1367640"/>
          </a:xfrm>
          <a:prstGeom prst="wedgeRoundRectCallout">
            <a:avLst>
              <a:gd name="adj1" fmla="val 94821"/>
              <a:gd name="adj2" fmla="val -77742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Lembre-se de assinar e informar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data de acordo com o mês de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referência solicitado no Edital!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16000" y="504000"/>
            <a:ext cx="9646920" cy="674964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" name="Imagem 130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32" name="Imagem 131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288000" y="614520"/>
            <a:ext cx="943092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Consulta à Restituição do IRPF 2018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Imagem 133"/>
          <p:cNvPicPr/>
          <p:nvPr/>
        </p:nvPicPr>
        <p:blipFill>
          <a:blip r:embed="rId4" cstate="print"/>
          <a:stretch/>
        </p:blipFill>
        <p:spPr>
          <a:xfrm>
            <a:off x="3171240" y="1296000"/>
            <a:ext cx="6475680" cy="511092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360000" y="1440000"/>
            <a:ext cx="2518920" cy="51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Este documento informa se você declarou o Imposto de Renda em 2018.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Você pode emitir sua consulta à Restituição do IRPF 2018 pelo site da Receita Federal: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288000" y="6552000"/>
            <a:ext cx="9430920" cy="50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http://www.receita.fazenda.gov.br/Aplicacoes/Atrjo/ConsRest/Atual.app/paginas/index.asp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16000" y="504000"/>
            <a:ext cx="9646920" cy="674964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8" name="Imagem 137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39" name="Imagem 138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288000" y="614520"/>
            <a:ext cx="943092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Imposto de Renda Pessoa Física - 2018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481680" y="1427040"/>
            <a:ext cx="9165600" cy="57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Todas as pessoas que declararam o Imposto de Renda de Pessoa Física em 2018 devem apresentar a Declaração do IRPF 2018 – ano base 2017.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Também devem apresentar o Recibo de Entrega à Receita Federal do Brasil. 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No caso de Declaração Retificadora, esta deve ser apresentada acompanhada da Original.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3" name="Imagem 142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44" name="Imagem 143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504000" y="667080"/>
            <a:ext cx="9071280" cy="4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Recibo de Entrega do IRPF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Imagem 145"/>
          <p:cNvPicPr/>
          <p:nvPr/>
        </p:nvPicPr>
        <p:blipFill>
          <a:blip r:embed="rId4" cstate="print"/>
          <a:stretch/>
        </p:blipFill>
        <p:spPr>
          <a:xfrm>
            <a:off x="1008000" y="1224000"/>
            <a:ext cx="7559280" cy="5349960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2160000" y="6624000"/>
            <a:ext cx="4031280" cy="647280"/>
          </a:xfrm>
          <a:prstGeom prst="wedgeRoundRectCallout">
            <a:avLst>
              <a:gd name="adj1" fmla="val 85189"/>
              <a:gd name="adj2" fmla="val -71652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TODAS as páginas devem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 apresentadas!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9" name="Imagem 148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50" name="Imagem 149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pic>
        <p:nvPicPr>
          <p:cNvPr id="151" name="Imagem 150"/>
          <p:cNvPicPr/>
          <p:nvPr/>
        </p:nvPicPr>
        <p:blipFill>
          <a:blip r:embed="rId4" cstate="print"/>
          <a:stretch/>
        </p:blipFill>
        <p:spPr>
          <a:xfrm>
            <a:off x="864000" y="1296000"/>
            <a:ext cx="4122000" cy="292032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3528000" y="792000"/>
            <a:ext cx="3098880" cy="4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Declaração do IRPF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Imagem 152"/>
          <p:cNvPicPr/>
          <p:nvPr/>
        </p:nvPicPr>
        <p:blipFill>
          <a:blip r:embed="rId5" cstate="print"/>
          <a:stretch/>
        </p:blipFill>
        <p:spPr>
          <a:xfrm>
            <a:off x="5039280" y="1296000"/>
            <a:ext cx="4104360" cy="2915640"/>
          </a:xfrm>
          <a:prstGeom prst="rect">
            <a:avLst/>
          </a:prstGeom>
          <a:ln>
            <a:noFill/>
          </a:ln>
        </p:spPr>
      </p:pic>
      <p:pic>
        <p:nvPicPr>
          <p:cNvPr id="154" name="Imagem 153"/>
          <p:cNvPicPr/>
          <p:nvPr/>
        </p:nvPicPr>
        <p:blipFill>
          <a:blip r:embed="rId6" cstate="print"/>
          <a:stretch/>
        </p:blipFill>
        <p:spPr>
          <a:xfrm>
            <a:off x="864000" y="4320000"/>
            <a:ext cx="4133160" cy="2930400"/>
          </a:xfrm>
          <a:prstGeom prst="rect">
            <a:avLst/>
          </a:prstGeom>
          <a:ln>
            <a:noFill/>
          </a:ln>
        </p:spPr>
      </p:pic>
      <p:sp>
        <p:nvSpPr>
          <p:cNvPr id="155" name="CustomShape 3"/>
          <p:cNvSpPr/>
          <p:nvPr/>
        </p:nvSpPr>
        <p:spPr>
          <a:xfrm>
            <a:off x="5544000" y="4824000"/>
            <a:ext cx="4031280" cy="1367640"/>
          </a:xfrm>
          <a:prstGeom prst="wedgeRoundRectCallout">
            <a:avLst>
              <a:gd name="adj1" fmla="val -80294"/>
              <a:gd name="adj2" fmla="val 113338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TODAS as páginas devem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 apresentadas!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16000" y="504000"/>
            <a:ext cx="9646920" cy="674964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7" name="Imagem 156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58" name="Imagem 157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288000" y="614520"/>
            <a:ext cx="943092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Declaração Anual do SIMEI - 2018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481680" y="1427040"/>
            <a:ext cx="9165600" cy="57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Todas as pessoas que 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possuem registro de MEI –  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Microempreendedor Individual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devem apresentar a Declaração 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Anual do Faturamento do 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Simples Nacional de 2018.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Imagem 160"/>
          <p:cNvPicPr/>
          <p:nvPr/>
        </p:nvPicPr>
        <p:blipFill>
          <a:blip r:embed="rId4" cstate="print"/>
          <a:stretch/>
        </p:blipFill>
        <p:spPr>
          <a:xfrm>
            <a:off x="5543640" y="1296000"/>
            <a:ext cx="4103640" cy="579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Divisão de Programas Sociais – DPS</a:t>
            </a: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/ PROAES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dps@proaes.uff.br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(21) 2629-2694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Imagem 162"/>
          <p:cNvPicPr/>
          <p:nvPr/>
        </p:nvPicPr>
        <p:blipFill>
          <a:blip r:embed="rId3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64" name="Imagem 163"/>
          <p:cNvPicPr/>
          <p:nvPr/>
        </p:nvPicPr>
        <p:blipFill>
          <a:blip r:embed="rId4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pic>
        <p:nvPicPr>
          <p:cNvPr id="165" name="Imagem 164"/>
          <p:cNvPicPr/>
          <p:nvPr/>
        </p:nvPicPr>
        <p:blipFill>
          <a:blip r:embed="rId5" cstate="print"/>
          <a:stretch/>
        </p:blipFill>
        <p:spPr>
          <a:xfrm>
            <a:off x="2592000" y="3744000"/>
            <a:ext cx="574920" cy="574920"/>
          </a:xfrm>
          <a:prstGeom prst="rect">
            <a:avLst/>
          </a:prstGeom>
          <a:ln>
            <a:noFill/>
          </a:ln>
        </p:spPr>
      </p:pic>
      <p:pic>
        <p:nvPicPr>
          <p:cNvPr id="166" name="Imagem 165"/>
          <p:cNvPicPr/>
          <p:nvPr/>
        </p:nvPicPr>
        <p:blipFill>
          <a:blip r:embed="rId6" cstate="print"/>
          <a:stretch/>
        </p:blipFill>
        <p:spPr>
          <a:xfrm>
            <a:off x="2929680" y="4675680"/>
            <a:ext cx="669240" cy="50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Documentos de Identificação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Devem ser apresentados os seguintes documentos de identificação do seu núcleo familiar: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CPF e Identidade com foto (RG, Ident. Profissional, ou outro documento oficial) – TODOS com 18 anos ou mais.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Certidão de nascimento – TODOS com menos de 18 anos. 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Certidão de Casamento (com averbação de divórcio ou separação, quando for o caso), Declaração de União Estável ou Declaração de Separação Não Oficial.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Certidão de Óbito.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Imagem 44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46" name="Imagem 45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792000" y="3825000"/>
            <a:ext cx="6911640" cy="1655640"/>
          </a:xfrm>
          <a:prstGeom prst="wedgeRoundRectCallout">
            <a:avLst>
              <a:gd name="adj1" fmla="val 51069"/>
              <a:gd name="adj2" fmla="val -63018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864000" y="3905640"/>
            <a:ext cx="6767640" cy="157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ATENÇÃO!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Deve ser apresentada documentação oficial referente à Guarda ou Tutela de crianças e adolescentes agregados à família. Caso não possua documento oficial, deve se apresentar declaração com firma reconhecida ou duas testemunhas.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CTPS – Carteira de Trabalho e Previdência Social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CTPS é um documento que registra os contratos de trabalho que o indivíduo tem ou já teve. O(A) estudante deverá apresentar a CTPS de todos os membros do núcleo familiar que tenham </a:t>
            </a:r>
            <a:r>
              <a:rPr lang="pt-BR" sz="255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18 anos ou mais</a:t>
            </a: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independentemente da situação de trabalho.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Em caso de perda ou extravio, deve apresentar registro de ocorrência e protocolo de agendamento para emissão ou 2° via.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Caso alguém na família ainda não possua a CTPS, o documento deve ser requerido e, se não estiver pronto no prazo para o envio da documentação exigida no edital, deve apresentar o protocolo de agendamento ou requerimento para emissão.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Imagem 49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51" name="Imagem 50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Histórico e Certidão de Conclusão do Ensino Médio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O/A estudante deve apresentar o histórico escolar do Ensino Médio e a Certidão de Conclusão do Ensino Médio.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Imagem 52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54" name="Imagem 53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pic>
        <p:nvPicPr>
          <p:cNvPr id="55" name="Imagem 54"/>
          <p:cNvPicPr/>
          <p:nvPr/>
        </p:nvPicPr>
        <p:blipFill>
          <a:blip r:embed="rId4" cstate="print"/>
          <a:stretch/>
        </p:blipFill>
        <p:spPr>
          <a:xfrm>
            <a:off x="4420800" y="2919240"/>
            <a:ext cx="5327640" cy="3632400"/>
          </a:xfrm>
          <a:prstGeom prst="rect">
            <a:avLst/>
          </a:prstGeom>
          <a:ln>
            <a:noFill/>
          </a:ln>
        </p:spPr>
      </p:pic>
      <p:pic>
        <p:nvPicPr>
          <p:cNvPr id="56" name="Imagem 55"/>
          <p:cNvPicPr/>
          <p:nvPr/>
        </p:nvPicPr>
        <p:blipFill>
          <a:blip r:embed="rId5" cstate="print"/>
          <a:stretch/>
        </p:blipFill>
        <p:spPr>
          <a:xfrm>
            <a:off x="648000" y="2448000"/>
            <a:ext cx="3527640" cy="469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5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No caso do Histórico Escolar e da Certidão de Conclusão do Ensino Médio ainda não terem sido emitidas, pode apresentar uma Declaração da </a:t>
            </a:r>
            <a:r>
              <a:rPr lang="pt-BR" sz="255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Escolar </a:t>
            </a:r>
            <a:r>
              <a:rPr lang="pt-BR" sz="25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na qual seja informado o estabelecimento de ensino em que a/o estudante cursou cada ano do Ensino Médio</a:t>
            </a:r>
            <a:r>
              <a:rPr lang="pt-BR" sz="255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Imagem 57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59" name="Imagem 58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pic>
        <p:nvPicPr>
          <p:cNvPr id="21506" name="Picture 2" descr="Resultado de imagem para DESENHO DE S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040" y="2819400"/>
            <a:ext cx="3733800" cy="3215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Imagem 57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59" name="Imagem 58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04800" y="852152"/>
            <a:ext cx="9448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DECLARAÇÃO DE ENSINO MÉDIO </a:t>
            </a:r>
          </a:p>
          <a:p>
            <a:r>
              <a:rPr lang="pt-BR" dirty="0" smtClean="0"/>
              <a:t>Declaramos que o (a) estudante ____________________________________________ ________________________, portador (a) da carteira de identidade nº _________________________, órgão de expedição ___________________, do CPF </a:t>
            </a:r>
            <a:r>
              <a:rPr lang="pt-BR" dirty="0" err="1" smtClean="0"/>
              <a:t>nº_______________________________</a:t>
            </a:r>
            <a:r>
              <a:rPr lang="pt-BR" dirty="0" smtClean="0"/>
              <a:t>, concluiu e cursou integralmente os estudos relativos ao Ensino Médio em Rede Pública de ensino, no ano letivo de ________, estando apto (a) a prosseguir seus estudos em nível superior de acordo com as prerrogativas legais. </a:t>
            </a:r>
          </a:p>
          <a:p>
            <a:r>
              <a:rPr lang="pt-BR" dirty="0" smtClean="0"/>
              <a:t>Informamos que o (a) aluno (a) cursou o:</a:t>
            </a:r>
          </a:p>
          <a:p>
            <a:r>
              <a:rPr lang="pt-BR" dirty="0" smtClean="0"/>
              <a:t> 1º ano do ensino médio no ano de ______ na escola ____________________________ </a:t>
            </a:r>
          </a:p>
          <a:p>
            <a:r>
              <a:rPr lang="pt-BR" dirty="0" smtClean="0"/>
              <a:t>2º ano do ensino médio no ano de ______ na escola ____________________________ </a:t>
            </a:r>
          </a:p>
          <a:p>
            <a:r>
              <a:rPr lang="pt-BR" dirty="0" smtClean="0"/>
              <a:t>3º ano do ensino médio no ano de ______ na escola ____________________________ </a:t>
            </a:r>
          </a:p>
          <a:p>
            <a:r>
              <a:rPr lang="pt-BR" dirty="0" smtClean="0"/>
              <a:t>4º ano do ensino médio no ano de ______ na escola ____________________________ Informamos, ainda, que o Certificado de Conclusão do Ensino Médio está em fase de expedição e será entregue oportunamente ao estudante. _____________________________, ______de ___________de 20___ </a:t>
            </a:r>
          </a:p>
          <a:p>
            <a:endParaRPr lang="pt-BR" dirty="0" smtClean="0"/>
          </a:p>
          <a:p>
            <a:r>
              <a:rPr lang="pt-BR" dirty="0" smtClean="0"/>
              <a:t>Assinatura e carimbo do secretário do estabelecimento de ensino (ou) Assinatura e carimbo do diretor do estabelecimento de ensino.</a:t>
            </a:r>
          </a:p>
          <a:p>
            <a:r>
              <a:rPr lang="pt-BR" dirty="0" smtClean="0"/>
              <a:t> Este modelo de Declaração pode ser utilizado pelo estabelecimento de ensino como suporte para a confecção do documento oficial a ser emitido em papel timbrado pela instituição.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 seguintes páginas da CTPS devem ser a </a:t>
            </a:r>
            <a:r>
              <a:rPr lang="pt-BR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apresentadas, ainda que </a:t>
            </a:r>
            <a:r>
              <a:rPr lang="pt-BR" sz="2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não tenha nenhuma anotação</a:t>
            </a:r>
            <a:endParaRPr lang="pt-BR" sz="2000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0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IDENTIFICAÇÃO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Imagem 60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62" name="Imagem 61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63" name="CustomShape 2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Lembrando que devem ser apresentadas TODAS as páginas do documento!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Imagem 63"/>
          <p:cNvPicPr/>
          <p:nvPr/>
        </p:nvPicPr>
        <p:blipFill>
          <a:blip r:embed="rId4" cstate="print"/>
          <a:stretch/>
        </p:blipFill>
        <p:spPr>
          <a:xfrm>
            <a:off x="1440000" y="1863000"/>
            <a:ext cx="7251480" cy="533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 seguintes páginas da CTPS devem ser a apresentadas: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QUALIFICAÇÃO CIVIL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Imagem 65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67" name="Imagem 66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68" name="CustomShape 2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Lembrando que devem ser apresentadas TODAS as páginas do documento!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" name="Imagem 68"/>
          <p:cNvPicPr/>
          <p:nvPr/>
        </p:nvPicPr>
        <p:blipFill>
          <a:blip r:embed="rId4" cstate="print"/>
          <a:stretch/>
        </p:blipFill>
        <p:spPr>
          <a:xfrm>
            <a:off x="1224000" y="1858320"/>
            <a:ext cx="7487280" cy="526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1337</Words>
  <Application>Microsoft Office PowerPoint</Application>
  <PresentationFormat>Personalizados</PresentationFormat>
  <Paragraphs>151</Paragraphs>
  <Slides>26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32" baseType="lpstr">
      <vt:lpstr>Microsoft YaHei</vt:lpstr>
      <vt:lpstr>Arial</vt:lpstr>
      <vt:lpstr>DejaVu Sans</vt:lpstr>
      <vt:lpstr>Symbol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Admin</cp:lastModifiedBy>
  <cp:revision>59</cp:revision>
  <dcterms:created xsi:type="dcterms:W3CDTF">2018-06-12T11:27:38Z</dcterms:created>
  <dcterms:modified xsi:type="dcterms:W3CDTF">2019-01-17T17:11:12Z</dcterms:modified>
  <dc:language>pt-BR</dc:language>
</cp:coreProperties>
</file>