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80" r:id="rId3"/>
    <p:sldId id="281" r:id="rId4"/>
    <p:sldId id="282" r:id="rId5"/>
    <p:sldId id="290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9" roundtripDataSignature="AMtx7mjDhTlo7b0tiyv0jfhNXf7U3vBou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ryss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Sheet4!$F$3:$F$9</c:f>
              <c:strCache>
                <c:ptCount val="7"/>
                <c:pt idx="0">
                  <c:v>Gestão da Atividade</c:v>
                </c:pt>
                <c:pt idx="1">
                  <c:v>Condições de Trabalho</c:v>
                </c:pt>
                <c:pt idx="2">
                  <c:v>Conhecimento Técnico/Organizacional</c:v>
                </c:pt>
                <c:pt idx="3">
                  <c:v>Gestão da Comunicação</c:v>
                </c:pt>
                <c:pt idx="4">
                  <c:v>Comportamental</c:v>
                </c:pt>
                <c:pt idx="5">
                  <c:v>Relações de Trabalho</c:v>
                </c:pt>
                <c:pt idx="6">
                  <c:v>Outros</c:v>
                </c:pt>
              </c:strCache>
            </c:strRef>
          </c:cat>
          <c:val>
            <c:numRef>
              <c:f>Sheet4!$H$3:$H$9</c:f>
              <c:numCache>
                <c:formatCode>0.0%</c:formatCode>
                <c:ptCount val="7"/>
                <c:pt idx="0">
                  <c:v>0.17586912065439694</c:v>
                </c:pt>
                <c:pt idx="1">
                  <c:v>0.39400136332651814</c:v>
                </c:pt>
                <c:pt idx="2">
                  <c:v>0.26312201772324589</c:v>
                </c:pt>
                <c:pt idx="3">
                  <c:v>7.3619631901840912E-2</c:v>
                </c:pt>
                <c:pt idx="4">
                  <c:v>7.6346284935242426E-2</c:v>
                </c:pt>
                <c:pt idx="5">
                  <c:v>1.1588275391956442E-2</c:v>
                </c:pt>
                <c:pt idx="6">
                  <c:v>5.4533060668030134E-3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9A-4580-8F3A-E602CFC7AF3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32146424"/>
        <c:axId val="232146816"/>
      </c:barChart>
      <c:catAx>
        <c:axId val="232146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2146816"/>
        <c:crosses val="autoZero"/>
        <c:auto val="1"/>
        <c:lblAlgn val="ctr"/>
        <c:lblOffset val="100"/>
        <c:noMultiLvlLbl val="0"/>
      </c:catAx>
      <c:valAx>
        <c:axId val="23214681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232146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pt-BR" sz="1700" b="0" i="0" dirty="0">
                <a:effectLst/>
              </a:rPr>
              <a:t>Aspectos a serem aprimorados dentro das condições de trabalho</a:t>
            </a:r>
            <a:endParaRPr lang="pt-BR" sz="1700" dirty="0">
              <a:effectLst/>
            </a:endParaRP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472C4"/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8C77-4AD9-ACEF-A6E456E70CC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8C77-4AD9-ACEF-A6E456E70CCE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8C77-4AD9-ACEF-A6E456E70CC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8C77-4AD9-ACEF-A6E456E70CC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8C77-4AD9-ACEF-A6E456E70CCE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8C77-4AD9-ACEF-A6E456E70CC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8C77-4AD9-ACEF-A6E456E70C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Sheet4!$F$70:$F$76</c:f>
              <c:strCache>
                <c:ptCount val="7"/>
                <c:pt idx="0">
                  <c:v>Genérico</c:v>
                </c:pt>
                <c:pt idx="1">
                  <c:v>Infraestrutura</c:v>
                </c:pt>
                <c:pt idx="2">
                  <c:v>Material de Consumo</c:v>
                </c:pt>
                <c:pt idx="3">
                  <c:v>Material Permanente</c:v>
                </c:pt>
                <c:pt idx="4">
                  <c:v>Recursos Humanos</c:v>
                </c:pt>
                <c:pt idx="5">
                  <c:v>Segurança do Trabalho</c:v>
                </c:pt>
                <c:pt idx="6">
                  <c:v>Sistema de Tecnologia da Informação</c:v>
                </c:pt>
              </c:strCache>
            </c:strRef>
          </c:cat>
          <c:val>
            <c:numRef>
              <c:f>Sheet4!$H$70:$H$76</c:f>
              <c:numCache>
                <c:formatCode>0%</c:formatCode>
                <c:ptCount val="7"/>
                <c:pt idx="0">
                  <c:v>6.8741893644617386E-2</c:v>
                </c:pt>
                <c:pt idx="1">
                  <c:v>0.36964980544747184</c:v>
                </c:pt>
                <c:pt idx="2">
                  <c:v>9.0791180285343692E-2</c:v>
                </c:pt>
                <c:pt idx="3">
                  <c:v>0.18806744487678451</c:v>
                </c:pt>
                <c:pt idx="4">
                  <c:v>0.13099870298313879</c:v>
                </c:pt>
                <c:pt idx="5">
                  <c:v>1.4267185473411161E-2</c:v>
                </c:pt>
                <c:pt idx="6">
                  <c:v>0.13748378728923491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34-4C68-84CC-98BAC6EC7EA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31873128"/>
        <c:axId val="264987856"/>
      </c:barChart>
      <c:catAx>
        <c:axId val="231873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pt-BR"/>
          </a:p>
        </c:txPr>
        <c:crossAx val="264987856"/>
        <c:crosses val="autoZero"/>
        <c:auto val="1"/>
        <c:lblAlgn val="ctr"/>
        <c:lblOffset val="100"/>
        <c:noMultiLvlLbl val="0"/>
      </c:catAx>
      <c:valAx>
        <c:axId val="26498785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31873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0" name="Google Shape;380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91" name="Google Shape;39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/>
          </a:p>
        </p:txBody>
      </p:sp>
      <p:sp>
        <p:nvSpPr>
          <p:cNvPr id="409" name="Google Shape;409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9656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3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Duas Partes de Conteúd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3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3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7558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4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4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2254" y="471116"/>
            <a:ext cx="958850" cy="108902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547028" y="852880"/>
            <a:ext cx="1852613" cy="50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0" name="Google Shape;90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21991" y="899061"/>
            <a:ext cx="1431925" cy="485775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pic>
        <p:nvPicPr>
          <p:cNvPr id="91" name="Google Shape;91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193544" y="852880"/>
            <a:ext cx="3037159" cy="5319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sp>
        <p:nvSpPr>
          <p:cNvPr id="92" name="Google Shape;92;p1"/>
          <p:cNvSpPr/>
          <p:nvPr/>
        </p:nvSpPr>
        <p:spPr>
          <a:xfrm>
            <a:off x="3048000" y="1705627"/>
            <a:ext cx="620173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Universidade Federal Fluminense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Pró-reitoria de Gestão de Pessoas </a:t>
            </a:r>
            <a:b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Coordenação de Pessoal Técnico-Administrativo</a:t>
            </a:r>
            <a:endParaRPr sz="1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Divisão de Gestão de Desempenho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1441679" y="4394702"/>
            <a:ext cx="9346971" cy="1422056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2222614" y="4613764"/>
            <a:ext cx="7746771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 das Análises das Avaliações de Desempenho - 2019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2" name="Google Shape;382;p28"/>
          <p:cNvGraphicFramePr/>
          <p:nvPr/>
        </p:nvGraphicFramePr>
        <p:xfrm>
          <a:off x="4873172" y="1677568"/>
          <a:ext cx="7020561" cy="4521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3" name="Google Shape;383;p28"/>
          <p:cNvSpPr/>
          <p:nvPr/>
        </p:nvSpPr>
        <p:spPr>
          <a:xfrm rot="-342662">
            <a:off x="424172" y="1413186"/>
            <a:ext cx="4011481" cy="2730543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relação à questão formulada para chefia e servidor, nos formulários de Avaliação de Desempenho sobre os aspectos a serem aprimorados, foram obtidas 1467 respostas (89,3%). Nela, conforme gráfico ao lado, a maior demanda institucional encontra-se no aprimoramento das </a:t>
            </a:r>
            <a:r>
              <a:rPr lang="pt-BR" sz="18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Condições de Trabalho</a:t>
            </a: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 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28"/>
          <p:cNvSpPr/>
          <p:nvPr/>
        </p:nvSpPr>
        <p:spPr>
          <a:xfrm>
            <a:off x="0" y="0"/>
            <a:ext cx="12192000" cy="1042416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p28"/>
          <p:cNvSpPr/>
          <p:nvPr/>
        </p:nvSpPr>
        <p:spPr>
          <a:xfrm>
            <a:off x="0" y="44154"/>
            <a:ext cx="1219200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que a Universidade precisa aprimorar para que as atividades dos servidores técnico-administrativos sejam melhor desenvolvidas?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6" name="Google Shape;386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9705" y="4935045"/>
            <a:ext cx="921066" cy="921066"/>
          </a:xfrm>
          <a:prstGeom prst="rect">
            <a:avLst/>
          </a:prstGeom>
          <a:noFill/>
          <a:ln>
            <a:noFill/>
          </a:ln>
        </p:spPr>
      </p:pic>
      <p:sp>
        <p:nvSpPr>
          <p:cNvPr id="387" name="Google Shape;387;p28"/>
          <p:cNvSpPr/>
          <p:nvPr/>
        </p:nvSpPr>
        <p:spPr>
          <a:xfrm>
            <a:off x="1811334" y="4514499"/>
            <a:ext cx="2664654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Lembram que as condições de trabalho existentes na UFF foram as principais dificuldades encontradas no desenvolvimento do trabalho?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28"/>
          <p:cNvSpPr/>
          <p:nvPr/>
        </p:nvSpPr>
        <p:spPr>
          <a:xfrm>
            <a:off x="1811334" y="4384820"/>
            <a:ext cx="2643000" cy="2160900"/>
          </a:xfrm>
          <a:prstGeom prst="rect">
            <a:avLst/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3" name="Google Shape;393;p30"/>
          <p:cNvGraphicFramePr/>
          <p:nvPr/>
        </p:nvGraphicFramePr>
        <p:xfrm>
          <a:off x="2574550" y="1170751"/>
          <a:ext cx="6932082" cy="4530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94" name="Google Shape;394;p30"/>
          <p:cNvSpPr/>
          <p:nvPr/>
        </p:nvSpPr>
        <p:spPr>
          <a:xfrm>
            <a:off x="0" y="0"/>
            <a:ext cx="12192000" cy="1042416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p30"/>
          <p:cNvSpPr/>
          <p:nvPr/>
        </p:nvSpPr>
        <p:spPr>
          <a:xfrm>
            <a:off x="108795" y="72448"/>
            <a:ext cx="1201928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que a Universidade precisa aprimorar para que as atividades dos servidores técnico-administrativos sejam melhor desenvolvidas?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p30"/>
          <p:cNvSpPr txBox="1"/>
          <p:nvPr/>
        </p:nvSpPr>
        <p:spPr>
          <a:xfrm>
            <a:off x="9453782" y="4920204"/>
            <a:ext cx="246888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30"/>
          <p:cNvSpPr/>
          <p:nvPr/>
        </p:nvSpPr>
        <p:spPr>
          <a:xfrm flipH="1">
            <a:off x="9332449" y="5522449"/>
            <a:ext cx="2670311" cy="1154686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494949"/>
              </a:gs>
              <a:gs pos="50000">
                <a:srgbClr val="6A6A6A"/>
              </a:gs>
              <a:gs pos="100000">
                <a:srgbClr val="7F7F7F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Precisamos de um sistema para tornar nosso trabalho mais eficiente!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30"/>
          <p:cNvSpPr/>
          <p:nvPr/>
        </p:nvSpPr>
        <p:spPr>
          <a:xfrm rot="457816" flipH="1">
            <a:off x="9644322" y="1082547"/>
            <a:ext cx="2087800" cy="1424702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9E3800"/>
              </a:gs>
              <a:gs pos="50000">
                <a:srgbClr val="E45100"/>
              </a:gs>
              <a:gs pos="100000">
                <a:srgbClr val="FF6200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Nosso espaço físico é ins</a:t>
            </a: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atisfatório</a:t>
            </a: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</a:t>
            </a: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ventilação inadequada!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30"/>
          <p:cNvSpPr/>
          <p:nvPr/>
        </p:nvSpPr>
        <p:spPr>
          <a:xfrm rot="457816">
            <a:off x="107744" y="2632894"/>
            <a:ext cx="2152793" cy="1169162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98467C"/>
              </a:gs>
              <a:gs pos="50000">
                <a:srgbClr val="DC67B4"/>
              </a:gs>
              <a:gs pos="100000">
                <a:srgbClr val="FF7BD8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falta de telefone </a:t>
            </a: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dificulta</a:t>
            </a: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o meu trabalho!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30"/>
          <p:cNvSpPr/>
          <p:nvPr/>
        </p:nvSpPr>
        <p:spPr>
          <a:xfrm rot="-326681" flipH="1">
            <a:off x="3558780" y="5771336"/>
            <a:ext cx="2244828" cy="927873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9E0000"/>
              </a:gs>
              <a:gs pos="50000">
                <a:srgbClr val="E40000"/>
              </a:gs>
              <a:gs pos="100000">
                <a:srgbClr val="FF0000"/>
              </a:gs>
            </a:gsLst>
            <a:lin ang="27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Preciso da instalação de software!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30"/>
          <p:cNvSpPr/>
          <p:nvPr/>
        </p:nvSpPr>
        <p:spPr>
          <a:xfrm rot="457816">
            <a:off x="26718" y="3909273"/>
            <a:ext cx="2260717" cy="1234196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7E7105"/>
              </a:gs>
              <a:gs pos="50000">
                <a:srgbClr val="B8A207"/>
              </a:gs>
              <a:gs pos="100000">
                <a:srgbClr val="DCC309"/>
              </a:gs>
            </a:gsLst>
            <a:lin ang="81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UFF é muito grande! Precisamos de transporte!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30"/>
          <p:cNvSpPr/>
          <p:nvPr/>
        </p:nvSpPr>
        <p:spPr>
          <a:xfrm rot="-326501" flipH="1">
            <a:off x="9655706" y="2749563"/>
            <a:ext cx="2279288" cy="1011286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0D2D49"/>
              </a:gs>
              <a:gs pos="50000">
                <a:srgbClr val="13416A"/>
              </a:gs>
              <a:gs pos="100000">
                <a:srgbClr val="174E7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Devido à falta de pessoal estou sobrecarregado!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30"/>
          <p:cNvSpPr/>
          <p:nvPr/>
        </p:nvSpPr>
        <p:spPr>
          <a:xfrm rot="457816">
            <a:off x="177143" y="5271227"/>
            <a:ext cx="2504200" cy="1354065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401660"/>
              </a:gs>
              <a:gs pos="50000">
                <a:srgbClr val="5D218B"/>
              </a:gs>
              <a:gs pos="100000">
                <a:srgbClr val="7127A8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Clr>
                <a:schemeClr val="dk1"/>
              </a:buClr>
              <a:buSzPts val="1600"/>
            </a:pPr>
            <a:endParaRPr lang="pt-BR" sz="1600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>
              <a:buClr>
                <a:schemeClr val="dk1"/>
              </a:buClr>
              <a:buSzPts val="1600"/>
            </a:pPr>
            <a:r>
              <a:rPr lang="pt-BR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Os laboratórios precisam estrutura para seguir as normas de segurança!</a:t>
            </a:r>
            <a:endParaRPr lang="pt-BR" sz="160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30"/>
          <p:cNvSpPr/>
          <p:nvPr/>
        </p:nvSpPr>
        <p:spPr>
          <a:xfrm rot="-326475" flipH="1">
            <a:off x="9514156" y="3946654"/>
            <a:ext cx="2637306" cy="1438093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5C183B"/>
              </a:gs>
              <a:gs pos="50000">
                <a:srgbClr val="852355"/>
              </a:gs>
              <a:gs pos="100000">
                <a:srgbClr val="A02B6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Os equipamentos médico-hospitala</a:t>
            </a:r>
            <a:r>
              <a:rPr lang="pt-BR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 precisam de manutenção!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30"/>
          <p:cNvSpPr/>
          <p:nvPr/>
        </p:nvSpPr>
        <p:spPr>
          <a:xfrm rot="-326728" flipH="1">
            <a:off x="6370922" y="5624456"/>
            <a:ext cx="2064316" cy="1054443"/>
          </a:xfrm>
          <a:prstGeom prst="wedgeEllipseCallout">
            <a:avLst>
              <a:gd name="adj1" fmla="val -20833"/>
              <a:gd name="adj2" fmla="val 62500"/>
            </a:avLst>
          </a:prstGeom>
          <a:gradFill>
            <a:gsLst>
              <a:gs pos="0">
                <a:srgbClr val="1F3311"/>
              </a:gs>
              <a:gs pos="50000">
                <a:srgbClr val="2D4A19"/>
              </a:gs>
              <a:gs pos="100000">
                <a:srgbClr val="37591F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pt-BR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Minha estação de trabalho é inadequada!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30"/>
          <p:cNvSpPr/>
          <p:nvPr/>
        </p:nvSpPr>
        <p:spPr>
          <a:xfrm rot="546352">
            <a:off x="61619" y="1159786"/>
            <a:ext cx="2371385" cy="1371475"/>
          </a:xfrm>
          <a:prstGeom prst="wedgeEllipseCallout">
            <a:avLst>
              <a:gd name="adj1" fmla="val -20833"/>
              <a:gd name="adj2" fmla="val 62500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SzPts val="1600"/>
            </a:pPr>
            <a:r>
              <a:rPr lang="pt-BR" sz="16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 instabilidade da Internet prejudica a realização das minhas tarefas! </a:t>
            </a:r>
            <a:endParaRPr lang="pt-BR" sz="16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9"/>
          <p:cNvSpPr/>
          <p:nvPr/>
        </p:nvSpPr>
        <p:spPr>
          <a:xfrm rot="-294269">
            <a:off x="450220" y="1478250"/>
            <a:ext cx="5533661" cy="2858974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lang="pt-BR" sz="20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Conhecimento Técnico e Organizacional, </a:t>
            </a:r>
            <a:r>
              <a:rPr lang="pt-BR" sz="20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embora não tenha sido</a:t>
            </a:r>
            <a:r>
              <a:rPr lang="pt-BR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apresentado como uma dificuldade expressiva, observada pela chefia e pelo servidor, foi apontado como o segundo aspecto a ser aprimorado. Desse modo, percebe-se o quanto tem sido relevante para os servidores se manterem constantemente atualizados para um melhor desempenho de suas funções.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p29"/>
          <p:cNvSpPr/>
          <p:nvPr/>
        </p:nvSpPr>
        <p:spPr>
          <a:xfrm rot="270242">
            <a:off x="6774964" y="1545363"/>
            <a:ext cx="4787157" cy="2517353"/>
          </a:xfrm>
          <a:prstGeom prst="foldedCorner">
            <a:avLst>
              <a:gd name="adj" fmla="val 16667"/>
            </a:avLst>
          </a:prstGeom>
          <a:solidFill>
            <a:srgbClr val="FFF2CC"/>
          </a:solidFill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terceiro aspecto a ser aprimorado, conforme o gráfico, foi a </a:t>
            </a:r>
            <a:r>
              <a:rPr lang="pt-BR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“Gestão da Atividade”</a:t>
            </a:r>
            <a:r>
              <a:rPr lang="pt-BR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sendo ela compreendida por realização, mudança ou aperfeiçoamento dos fluxos e procedimentos (89%), das reuniões e trabalho em equipe (9%) e melhor definição das atividades do cargo, em relação às atribuições correspondentes (2%).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13" name="Google Shape;413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64063" y="4565651"/>
            <a:ext cx="6230426" cy="2106800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29"/>
          <p:cNvSpPr/>
          <p:nvPr/>
        </p:nvSpPr>
        <p:spPr>
          <a:xfrm>
            <a:off x="0" y="0"/>
            <a:ext cx="12192000" cy="1042416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p29"/>
          <p:cNvSpPr/>
          <p:nvPr/>
        </p:nvSpPr>
        <p:spPr>
          <a:xfrm>
            <a:off x="71120" y="44154"/>
            <a:ext cx="12019280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que a Universidade precisa aprimorar para que as atividades dos servidores técnico-administrativos sejam melhor desenvolvidas?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/>
          <p:nvPr/>
        </p:nvSpPr>
        <p:spPr>
          <a:xfrm>
            <a:off x="0" y="2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 rot="5400000">
            <a:off x="-3238501" y="3238498"/>
            <a:ext cx="6858002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 rot="5400000">
            <a:off x="8581010" y="3238500"/>
            <a:ext cx="6840980" cy="3810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0" y="6518973"/>
            <a:ext cx="12192000" cy="360200"/>
          </a:xfrm>
          <a:prstGeom prst="rect">
            <a:avLst/>
          </a:prstGeom>
          <a:solidFill>
            <a:srgbClr val="F8B9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587E7C0-9AE0-4CD8-8FD5-8B73A5FF793D}"/>
              </a:ext>
            </a:extLst>
          </p:cNvPr>
          <p:cNvSpPr/>
          <p:nvPr/>
        </p:nvSpPr>
        <p:spPr>
          <a:xfrm>
            <a:off x="6342204" y="1351166"/>
            <a:ext cx="501874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>
                <a:latin typeface="Calibri" panose="020F0502020204030204" pitchFamily="34" charset="0"/>
                <a:cs typeface="Calibri" panose="020F0502020204030204" pitchFamily="34" charset="0"/>
              </a:rPr>
              <a:t>Esses dados são o resultado da compilação das análises das Avaliações de Desempenho de 2019, a partir das informações prestadas nos formulários pelos servidores e suas chefias. </a:t>
            </a:r>
          </a:p>
        </p:txBody>
      </p:sp>
      <p:pic>
        <p:nvPicPr>
          <p:cNvPr id="16" name="Google Shape;99;p1" descr="LOGO_AVALIACAO DE DESEMPENHO_TESTE.png">
            <a:extLst>
              <a:ext uri="{FF2B5EF4-FFF2-40B4-BE49-F238E27FC236}">
                <a16:creationId xmlns:a16="http://schemas.microsoft.com/office/drawing/2014/main" id="{14E5CF90-7F02-46D2-B9F1-C97D4FB9ECF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6764" y="1547542"/>
            <a:ext cx="5179236" cy="360739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06;p2">
            <a:extLst>
              <a:ext uri="{FF2B5EF4-FFF2-40B4-BE49-F238E27FC236}">
                <a16:creationId xmlns:a16="http://schemas.microsoft.com/office/drawing/2014/main" id="{E61A82FA-97FA-4502-BF79-C80DACFFD7B4}"/>
              </a:ext>
            </a:extLst>
          </p:cNvPr>
          <p:cNvSpPr/>
          <p:nvPr/>
        </p:nvSpPr>
        <p:spPr>
          <a:xfrm rot="21063595">
            <a:off x="6973781" y="4381857"/>
            <a:ext cx="4293409" cy="1269711"/>
          </a:xfrm>
          <a:prstGeom prst="bevel">
            <a:avLst>
              <a:gd name="adj" fmla="val 12500"/>
            </a:avLst>
          </a:prstGeom>
          <a:solidFill>
            <a:schemeClr val="lt1"/>
          </a:solidFill>
          <a:ln w="38100" cap="flat" cmpd="sng">
            <a:solidFill>
              <a:srgbClr val="F06646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10800000" algn="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3ED2B9C2-30AE-42A3-866C-C0BBE3C3192E}"/>
              </a:ext>
            </a:extLst>
          </p:cNvPr>
          <p:cNvSpPr txBox="1"/>
          <p:nvPr/>
        </p:nvSpPr>
        <p:spPr>
          <a:xfrm rot="21050676">
            <a:off x="7022233" y="4660019"/>
            <a:ext cx="4288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Calibri" panose="020F0502020204030204" pitchFamily="34" charset="0"/>
                <a:cs typeface="Calibri" panose="020F0502020204030204" pitchFamily="34" charset="0"/>
              </a:rPr>
              <a:t>Fiquem por dentro dos próximos informativos da DGD!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6106C0D8-757F-4B3D-9AA8-2A4611430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2545">
            <a:off x="8369865" y="3328138"/>
            <a:ext cx="921066" cy="9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414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399</Words>
  <Application>Microsoft Office PowerPoint</Application>
  <PresentationFormat>Widescreen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Louise Cordeiro</dc:creator>
  <cp:lastModifiedBy>Laryssa</cp:lastModifiedBy>
  <cp:revision>142</cp:revision>
  <dcterms:created xsi:type="dcterms:W3CDTF">2020-03-16T18:32:11Z</dcterms:created>
  <dcterms:modified xsi:type="dcterms:W3CDTF">2020-07-06T14:25:02Z</dcterms:modified>
</cp:coreProperties>
</file>