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3" r:id="rId3"/>
    <p:sldId id="264" r:id="rId4"/>
    <p:sldId id="290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9" roundtripDataSignature="AMtx7mjDhTlo7b0tiyv0jfhNXf7U3vBou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yss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-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viewProps" Target="viewProps.xml"/><Relationship Id="rId2" Type="http://schemas.openxmlformats.org/officeDocument/2006/relationships/slide" Target="slides/slide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eu%20Drive\DGD\SAD\An&#225;lises%20Excel\An&#225;lises%20Qualitativas%20-%20a%20partir%20de%202019\An&#225;lise%20qualitativa\Potencialidade\C&#243;pia%20de%20Potencialidades%20em%20andamen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76159480071589E-2"/>
          <c:y val="2.6013170903119033E-2"/>
          <c:w val="0.87731331328432238"/>
          <c:h val="0.6004208535051097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DA1-4F2E-B0CD-54DB07FD9DB5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DA1-4F2E-B0CD-54DB07FD9DB5}"/>
              </c:ext>
            </c:extLst>
          </c:dPt>
          <c:dPt>
            <c:idx val="8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2DA1-4F2E-B0CD-54DB07FD9DB5}"/>
              </c:ext>
            </c:extLst>
          </c:dPt>
          <c:dPt>
            <c:idx val="13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2DA1-4F2E-B0CD-54DB07FD9DB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DA1-4F2E-B0CD-54DB07FD9DB5}"/>
                </c:ext>
              </c:extLst>
            </c:dLbl>
            <c:dLbl>
              <c:idx val="2"/>
              <c:layout>
                <c:manualLayout>
                  <c:x val="1.803020186585615E-3"/>
                  <c:y val="1.24250488220661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A1-4F2E-B0CD-54DB07FD9DB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DA1-4F2E-B0CD-54DB07FD9DB5}"/>
                </c:ext>
              </c:extLst>
            </c:dLbl>
            <c:dLbl>
              <c:idx val="4"/>
              <c:layout>
                <c:manualLayout>
                  <c:x val="1.803020186585615E-3"/>
                  <c:y val="6.10800796424869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A1-4F2E-B0CD-54DB07FD9DB5}"/>
                </c:ext>
              </c:extLst>
            </c:dLbl>
            <c:dLbl>
              <c:idx val="5"/>
              <c:layout>
                <c:manualLayout>
                  <c:x val="1.8030199306107071E-3"/>
                  <c:y val="1.18779095974056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A1-4F2E-B0CD-54DB07FD9DB5}"/>
                </c:ext>
              </c:extLst>
            </c:dLbl>
            <c:dLbl>
              <c:idx val="8"/>
              <c:layout>
                <c:manualLayout>
                  <c:x val="5.4090597918321206E-3"/>
                  <c:y val="1.04902905445725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A1-4F2E-B0CD-54DB07FD9DB5}"/>
                </c:ext>
              </c:extLst>
            </c:dLbl>
            <c:dLbl>
              <c:idx val="9"/>
              <c:layout>
                <c:manualLayout>
                  <c:x val="7.2120797224428284E-3"/>
                  <c:y val="1.8785209436265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A1-4F2E-B0CD-54DB07FD9DB5}"/>
                </c:ext>
              </c:extLst>
            </c:dLbl>
            <c:dLbl>
              <c:idx val="10"/>
              <c:layout>
                <c:manualLayout>
                  <c:x val="5.4090597918321206E-3"/>
                  <c:y val="1.47749607187241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A1-4F2E-B0CD-54DB07FD9DB5}"/>
                </c:ext>
              </c:extLst>
            </c:dLbl>
            <c:dLbl>
              <c:idx val="11"/>
              <c:layout>
                <c:manualLayout>
                  <c:x val="0"/>
                  <c:y val="9.95171277312109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A1-4F2E-B0CD-54DB07FD9DB5}"/>
                </c:ext>
              </c:extLst>
            </c:dLbl>
            <c:dLbl>
              <c:idx val="12"/>
              <c:layout>
                <c:manualLayout>
                  <c:x val="3.6060398612212819E-3"/>
                  <c:y val="1.45057858901291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A1-4F2E-B0CD-54DB07FD9DB5}"/>
                </c:ext>
              </c:extLst>
            </c:dLbl>
            <c:dLbl>
              <c:idx val="1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209BBB-1115-44CE-848D-B966B2BDF6B9}" type="VALUE">
                      <a:rPr lang="en-US">
                        <a:solidFill>
                          <a:srgbClr val="FF6600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DA1-4F2E-B0CD-54DB07FD9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'[Cópia de Potencialidades em andamento.xlsx]Plan1'!$E$5:$E$18</c:f>
              <c:strCache>
                <c:ptCount val="14"/>
                <c:pt idx="0">
                  <c:v>Adaptabilidade</c:v>
                </c:pt>
                <c:pt idx="1">
                  <c:v>Autodesenvolvimento</c:v>
                </c:pt>
                <c:pt idx="2">
                  <c:v>Comprometimento</c:v>
                </c:pt>
                <c:pt idx="3">
                  <c:v>Comunicação</c:v>
                </c:pt>
                <c:pt idx="4">
                  <c:v>Conhecimento Técnico</c:v>
                </c:pt>
                <c:pt idx="5">
                  <c:v>Eficiência/Eficácia</c:v>
                </c:pt>
                <c:pt idx="6">
                  <c:v>Ética</c:v>
                </c:pt>
                <c:pt idx="7">
                  <c:v>Inovação</c:v>
                </c:pt>
                <c:pt idx="8">
                  <c:v>Liderança</c:v>
                </c:pt>
                <c:pt idx="9">
                  <c:v>Organização</c:v>
                </c:pt>
                <c:pt idx="10">
                  <c:v>Proatividade</c:v>
                </c:pt>
                <c:pt idx="11">
                  <c:v>Sociabilidade</c:v>
                </c:pt>
                <c:pt idx="12">
                  <c:v>Trabalho em Equipe</c:v>
                </c:pt>
                <c:pt idx="13">
                  <c:v>Visão Sistêmica</c:v>
                </c:pt>
              </c:strCache>
            </c:strRef>
          </c:cat>
          <c:val>
            <c:numRef>
              <c:f>'[Cópia de Potencialidades em andamento.xlsx]Plan1'!$G$5:$G$18</c:f>
              <c:numCache>
                <c:formatCode>0.0%</c:formatCode>
                <c:ptCount val="14"/>
                <c:pt idx="0">
                  <c:v>3.7998733375554147E-3</c:v>
                </c:pt>
                <c:pt idx="1">
                  <c:v>1.1399620012666244E-2</c:v>
                </c:pt>
                <c:pt idx="2">
                  <c:v>0.23875870804306523</c:v>
                </c:pt>
                <c:pt idx="3">
                  <c:v>6.333122229259025E-3</c:v>
                </c:pt>
                <c:pt idx="4">
                  <c:v>5.6364787840405321E-2</c:v>
                </c:pt>
                <c:pt idx="5">
                  <c:v>0.41545281823939201</c:v>
                </c:pt>
                <c:pt idx="6">
                  <c:v>1.1399620012666244E-2</c:v>
                </c:pt>
                <c:pt idx="7">
                  <c:v>1.5199493350221659E-2</c:v>
                </c:pt>
                <c:pt idx="8">
                  <c:v>5.699810006333122E-3</c:v>
                </c:pt>
                <c:pt idx="9">
                  <c:v>2.2799240025332488E-2</c:v>
                </c:pt>
                <c:pt idx="10">
                  <c:v>0.12539582013932868</c:v>
                </c:pt>
                <c:pt idx="11">
                  <c:v>3.356554781507283E-2</c:v>
                </c:pt>
                <c:pt idx="12">
                  <c:v>5.0031665611146296E-2</c:v>
                </c:pt>
                <c:pt idx="13">
                  <c:v>3.7998733375554147E-3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A1-4F2E-B0CD-54DB07FD9D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56573968"/>
        <c:axId val="256584608"/>
      </c:barChart>
      <c:catAx>
        <c:axId val="25657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6584608"/>
        <c:crosses val="autoZero"/>
        <c:auto val="1"/>
        <c:lblAlgn val="ctr"/>
        <c:lblOffset val="100"/>
        <c:noMultiLvlLbl val="0"/>
      </c:catAx>
      <c:valAx>
        <c:axId val="2565846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5657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233f466a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85233f46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65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67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54" y="471116"/>
            <a:ext cx="958850" cy="10890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7028" y="852880"/>
            <a:ext cx="1852613" cy="5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1991" y="899061"/>
            <a:ext cx="1431925" cy="4857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3544" y="852880"/>
            <a:ext cx="3037159" cy="531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3048000" y="1705627"/>
            <a:ext cx="620173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 Federal Fluminense</a:t>
            </a:r>
            <a:b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Pró-reitoria de Gestão de Pessoas </a:t>
            </a:r>
            <a:b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Coordenação de Pessoal Técnico-Administrativo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Divisão de Gestão de Desempenho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441679" y="4394702"/>
            <a:ext cx="9346971" cy="1422056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2222614" y="4613764"/>
            <a:ext cx="774677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 das Análises das Avaliações de Desempenho - 2019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0" y="-31188"/>
            <a:ext cx="12192000" cy="1142321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-92392" y="77177"/>
            <a:ext cx="1210627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Competências comportamentais pouco </a:t>
            </a:r>
            <a:r>
              <a:rPr lang="pt-B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evidenciadas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Fique de olho!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286091" y="3152985"/>
            <a:ext cx="433854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800"/>
            </a:pPr>
            <a:r>
              <a:rPr lang="pt-B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Observe que as competências comportamentais “adaptabilidade”, “visão sistêmica”, “comunicação” e “liderança” foram pouco evidenciadas pelas chefias nesses formulários. Por que será?</a:t>
            </a:r>
            <a:endParaRPr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241764" y="1378636"/>
            <a:ext cx="433855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Veja o gráfico ao lado! </a:t>
            </a:r>
            <a:r>
              <a:rPr lang="pt-B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 mostra </a:t>
            </a:r>
            <a:r>
              <a:rPr lang="pt-BR" sz="1800" dirty="0">
                <a:latin typeface="Calibri"/>
                <a:ea typeface="Calibri"/>
                <a:cs typeface="Calibri"/>
                <a:sym typeface="Calibri"/>
              </a:rPr>
              <a:t>de que forma os servidores técnico-administrativos contribuíram para o desenvolvimento do trabalho, conforme relatos das </a:t>
            </a:r>
            <a:r>
              <a:rPr lang="pt-B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chefias nos formulários de Avaliação de Desempenho.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9" name="Google Shape;179;p8"/>
          <p:cNvGraphicFramePr/>
          <p:nvPr/>
        </p:nvGraphicFramePr>
        <p:xfrm>
          <a:off x="4889897" y="2117280"/>
          <a:ext cx="7043739" cy="439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0" name="Google Shape;18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02537">
            <a:off x="4941271" y="1442053"/>
            <a:ext cx="2292858" cy="15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 txBox="1"/>
          <p:nvPr/>
        </p:nvSpPr>
        <p:spPr>
          <a:xfrm>
            <a:off x="-3094425" y="-342900"/>
            <a:ext cx="98007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8913" y="5113970"/>
            <a:ext cx="2584251" cy="13159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36;g7780c42ef2_3_5">
            <a:extLst>
              <a:ext uri="{FF2B5EF4-FFF2-40B4-BE49-F238E27FC236}">
                <a16:creationId xmlns:a16="http://schemas.microsoft.com/office/drawing/2014/main" id="{A1E234E5-49F0-447B-A42B-2C1B18B6B1AF}"/>
              </a:ext>
            </a:extLst>
          </p:cNvPr>
          <p:cNvSpPr/>
          <p:nvPr/>
        </p:nvSpPr>
        <p:spPr>
          <a:xfrm>
            <a:off x="286090" y="1317832"/>
            <a:ext cx="4338549" cy="1567608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36;g7780c42ef2_3_5">
            <a:extLst>
              <a:ext uri="{FF2B5EF4-FFF2-40B4-BE49-F238E27FC236}">
                <a16:creationId xmlns:a16="http://schemas.microsoft.com/office/drawing/2014/main" id="{7A959022-4066-4809-B26C-2092EEA808A7}"/>
              </a:ext>
            </a:extLst>
          </p:cNvPr>
          <p:cNvSpPr/>
          <p:nvPr/>
        </p:nvSpPr>
        <p:spPr>
          <a:xfrm>
            <a:off x="286090" y="3152985"/>
            <a:ext cx="4338549" cy="1538091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5233f466a_0_1"/>
          <p:cNvSpPr/>
          <p:nvPr/>
        </p:nvSpPr>
        <p:spPr>
          <a:xfrm>
            <a:off x="5407400" y="1443050"/>
            <a:ext cx="6267600" cy="21771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85233f466a_0_1"/>
          <p:cNvSpPr/>
          <p:nvPr/>
        </p:nvSpPr>
        <p:spPr>
          <a:xfrm>
            <a:off x="0" y="-31188"/>
            <a:ext cx="12192000" cy="11424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85233f466a_0_1"/>
          <p:cNvSpPr txBox="1"/>
          <p:nvPr/>
        </p:nvSpPr>
        <p:spPr>
          <a:xfrm>
            <a:off x="-92392" y="77177"/>
            <a:ext cx="12106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Competências comportamentais pouco </a:t>
            </a:r>
            <a:r>
              <a:rPr lang="pt-B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evidenciadas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Fique de olho!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g85233f466a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785" y="4915955"/>
            <a:ext cx="1981200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85233f466a_0_1"/>
          <p:cNvSpPr txBox="1"/>
          <p:nvPr/>
        </p:nvSpPr>
        <p:spPr>
          <a:xfrm>
            <a:off x="5407400" y="2098250"/>
            <a:ext cx="21144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85233f466a_0_1"/>
          <p:cNvSpPr txBox="1"/>
          <p:nvPr/>
        </p:nvSpPr>
        <p:spPr>
          <a:xfrm>
            <a:off x="3881125" y="1254750"/>
            <a:ext cx="16572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85233f466a_0_1"/>
          <p:cNvSpPr/>
          <p:nvPr/>
        </p:nvSpPr>
        <p:spPr>
          <a:xfrm rot="-326680">
            <a:off x="59079" y="2688035"/>
            <a:ext cx="2070943" cy="1341075"/>
          </a:xfrm>
          <a:prstGeom prst="wedgeEllipseCallout">
            <a:avLst>
              <a:gd name="adj1" fmla="val -20833"/>
              <a:gd name="adj2" fmla="val 62500"/>
            </a:avLst>
          </a:prstGeom>
          <a:gradFill>
            <a:gsLst>
              <a:gs pos="0">
                <a:srgbClr val="0D2D49"/>
              </a:gs>
              <a:gs pos="50000">
                <a:srgbClr val="13416A"/>
              </a:gs>
              <a:gs pos="100000">
                <a:srgbClr val="174E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Seriam elas pouco exigidas?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85233f466a_0_1"/>
          <p:cNvSpPr txBox="1"/>
          <p:nvPr/>
        </p:nvSpPr>
        <p:spPr>
          <a:xfrm>
            <a:off x="5407400" y="1580900"/>
            <a:ext cx="6267600" cy="21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Tais reflexões poderão ser respondidas a partir do preenchimento correto do “Plano de Trabalho”. Por meio dele, poderemos identificar, de forma mais clara, </a:t>
            </a: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precisa ser aprimorado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pelos servidores, no desempenho de suas tarefas. E além disso, levantar os fatores externos que dificultam o seu desenvolvimento.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85233f466a_0_1"/>
          <p:cNvSpPr/>
          <p:nvPr/>
        </p:nvSpPr>
        <p:spPr>
          <a:xfrm rot="457749">
            <a:off x="1889664" y="1536674"/>
            <a:ext cx="2139942" cy="1321803"/>
          </a:xfrm>
          <a:prstGeom prst="wedgeEllipseCallout">
            <a:avLst>
              <a:gd name="adj1" fmla="val -20833"/>
              <a:gd name="adj2" fmla="val 62500"/>
            </a:avLst>
          </a:prstGeom>
          <a:gradFill>
            <a:gsLst>
              <a:gs pos="0">
                <a:srgbClr val="494949"/>
              </a:gs>
              <a:gs pos="50000">
                <a:srgbClr val="6A6A6A"/>
              </a:gs>
              <a:gs pos="100000">
                <a:srgbClr val="7F7F7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Seriam elas requisitadas mas não atendidas?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85233f466a_0_1"/>
          <p:cNvSpPr/>
          <p:nvPr/>
        </p:nvSpPr>
        <p:spPr>
          <a:xfrm rot="858355">
            <a:off x="2424377" y="3192120"/>
            <a:ext cx="2318909" cy="1561242"/>
          </a:xfrm>
          <a:prstGeom prst="wedgeEllipseCallout">
            <a:avLst>
              <a:gd name="adj1" fmla="val -20833"/>
              <a:gd name="adj2" fmla="val 62500"/>
            </a:avLst>
          </a:prstGeom>
          <a:gradFill>
            <a:gsLst>
              <a:gs pos="0">
                <a:srgbClr val="98467C"/>
              </a:gs>
              <a:gs pos="50000">
                <a:srgbClr val="DC67B4"/>
              </a:gs>
              <a:gs pos="100000">
                <a:srgbClr val="FF7BD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 elas têm sido demonstradas e apenas não foram percebidas pelas chefias? 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g85233f466a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25949" y="5993775"/>
            <a:ext cx="660875" cy="6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85233f466a_0_1"/>
          <p:cNvSpPr txBox="1"/>
          <p:nvPr/>
        </p:nvSpPr>
        <p:spPr>
          <a:xfrm>
            <a:off x="5531300" y="4184425"/>
            <a:ext cx="6019800" cy="20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muito importante que chefia e servidor reflitam sobre tais questões, no momento da avaliação. Assim, a DGD pode seguir identificando não só as forças, como também os desafios e as necessidades individuais e coletivas, com vistas a trazer subsídios à Unidade, que favoreçam a busca de melhorias, de forma dialogada, entendendo-se a DGD/CPTA como parceira deste desenvolvimento.</a:t>
            </a:r>
            <a:endParaRPr sz="1500" dirty="0"/>
          </a:p>
        </p:txBody>
      </p:sp>
      <p:pic>
        <p:nvPicPr>
          <p:cNvPr id="199" name="Google Shape;199;g85233f466a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189103" y="4921725"/>
            <a:ext cx="1966357" cy="15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85233f466a_0_1"/>
          <p:cNvSpPr/>
          <p:nvPr/>
        </p:nvSpPr>
        <p:spPr>
          <a:xfrm>
            <a:off x="5455100" y="4184425"/>
            <a:ext cx="6267600" cy="24528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A7A569E-B9B9-4A9A-B717-A6F190AF1DB7}"/>
              </a:ext>
            </a:extLst>
          </p:cNvPr>
          <p:cNvSpPr/>
          <p:nvPr/>
        </p:nvSpPr>
        <p:spPr>
          <a:xfrm>
            <a:off x="2722880" y="4936265"/>
            <a:ext cx="375920" cy="3062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5B873F-2742-47F9-AD54-02D1D5D0CE53}"/>
              </a:ext>
            </a:extLst>
          </p:cNvPr>
          <p:cNvSpPr txBox="1"/>
          <p:nvPr/>
        </p:nvSpPr>
        <p:spPr>
          <a:xfrm>
            <a:off x="2728490" y="4858579"/>
            <a:ext cx="29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587E7C0-9AE0-4CD8-8FD5-8B73A5FF793D}"/>
              </a:ext>
            </a:extLst>
          </p:cNvPr>
          <p:cNvSpPr/>
          <p:nvPr/>
        </p:nvSpPr>
        <p:spPr>
          <a:xfrm>
            <a:off x="6342204" y="1351166"/>
            <a:ext cx="501874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Esses dados são o resultado da compilação das análises das Avaliações de Desempenho de 2019, a partir das informações prestadas nos formulários pelos servidores e suas chefias. </a:t>
            </a:r>
          </a:p>
        </p:txBody>
      </p:sp>
      <p:pic>
        <p:nvPicPr>
          <p:cNvPr id="16" name="Google Shape;99;p1" descr="LOGO_AVALIACAO DE DESEMPENHO_TESTE.png">
            <a:extLst>
              <a:ext uri="{FF2B5EF4-FFF2-40B4-BE49-F238E27FC236}">
                <a16:creationId xmlns:a16="http://schemas.microsoft.com/office/drawing/2014/main" id="{14E5CF90-7F02-46D2-B9F1-C97D4FB9EC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764" y="1547542"/>
            <a:ext cx="5179236" cy="360739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06;p2">
            <a:extLst>
              <a:ext uri="{FF2B5EF4-FFF2-40B4-BE49-F238E27FC236}">
                <a16:creationId xmlns:a16="http://schemas.microsoft.com/office/drawing/2014/main" id="{E61A82FA-97FA-4502-BF79-C80DACFFD7B4}"/>
              </a:ext>
            </a:extLst>
          </p:cNvPr>
          <p:cNvSpPr/>
          <p:nvPr/>
        </p:nvSpPr>
        <p:spPr>
          <a:xfrm rot="21063595">
            <a:off x="6973781" y="4381857"/>
            <a:ext cx="4293409" cy="1269711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38100" cap="flat" cmpd="sng">
            <a:solidFill>
              <a:srgbClr val="F0664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ED2B9C2-30AE-42A3-866C-C0BBE3C3192E}"/>
              </a:ext>
            </a:extLst>
          </p:cNvPr>
          <p:cNvSpPr txBox="1"/>
          <p:nvPr/>
        </p:nvSpPr>
        <p:spPr>
          <a:xfrm rot="21050676">
            <a:off x="7022233" y="4660019"/>
            <a:ext cx="4288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Fiquem por dentro dos próximos informativos da DGD!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106C0D8-757F-4B3D-9AA8-2A4611430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545">
            <a:off x="8369865" y="3328138"/>
            <a:ext cx="921066" cy="92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4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307</Words>
  <Application>Microsoft Office PowerPoint</Application>
  <PresentationFormat>Widescreen</PresentationFormat>
  <Paragraphs>30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Louise Cordeiro</dc:creator>
  <cp:lastModifiedBy>Laryssa</cp:lastModifiedBy>
  <cp:revision>135</cp:revision>
  <dcterms:created xsi:type="dcterms:W3CDTF">2020-03-16T18:32:11Z</dcterms:created>
  <dcterms:modified xsi:type="dcterms:W3CDTF">2020-07-15T21:13:37Z</dcterms:modified>
</cp:coreProperties>
</file>