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75" r:id="rId3"/>
    <p:sldId id="276" r:id="rId4"/>
    <p:sldId id="290"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39" roundtripDataSignature="AMtx7mjDhTlo7b0tiyv0jfhNXf7U3vBou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ryss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9" Type="http://customschemas.google.com/relationships/presentationmetadata" Target="metadata"/><Relationship Id="rId3" Type="http://schemas.openxmlformats.org/officeDocument/2006/relationships/slide" Target="slides/slide2.xml"/><Relationship Id="rId42" Type="http://schemas.openxmlformats.org/officeDocument/2006/relationships/viewProps" Target="viewProps.xml"/><Relationship Id="rId2" Type="http://schemas.openxmlformats.org/officeDocument/2006/relationships/slide" Target="slides/slide1.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40" Type="http://schemas.openxmlformats.org/officeDocument/2006/relationships/commentAuthors" Target="commentAuthors.xml"/><Relationship Id="rId5" Type="http://schemas.openxmlformats.org/officeDocument/2006/relationships/slide" Target="slides/slide4.xml"/><Relationship Id="rId44" Type="http://schemas.openxmlformats.org/officeDocument/2006/relationships/tableStyles" Target="tableStyles.xml"/><Relationship Id="rId4" Type="http://schemas.openxmlformats.org/officeDocument/2006/relationships/slide" Target="slides/slide3.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0301219526372694E-2"/>
          <c:y val="0"/>
          <c:w val="0.95939756094725459"/>
          <c:h val="0.82714265456958591"/>
        </c:manualLayout>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pt-B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'Relações de trabalho'!$G$3:$G$6</c:f>
              <c:strCache>
                <c:ptCount val="4"/>
                <c:pt idx="0">
                  <c:v>Mal estar no trabalho</c:v>
                </c:pt>
                <c:pt idx="1">
                  <c:v>Dificuldade para realizar a atividade</c:v>
                </c:pt>
                <c:pt idx="2">
                  <c:v>Remoção</c:v>
                </c:pt>
                <c:pt idx="3">
                  <c:v>Busca por capacitação</c:v>
                </c:pt>
              </c:strCache>
            </c:strRef>
          </c:cat>
          <c:val>
            <c:numRef>
              <c:f>'Relações de trabalho'!$I$3:$I$6</c:f>
              <c:numCache>
                <c:formatCode>0.0%</c:formatCode>
                <c:ptCount val="4"/>
                <c:pt idx="0">
                  <c:v>0.41666666666666696</c:v>
                </c:pt>
                <c:pt idx="1">
                  <c:v>0.41666666666666696</c:v>
                </c:pt>
                <c:pt idx="2">
                  <c:v>8.3333333333333343E-2</c:v>
                </c:pt>
                <c:pt idx="3">
                  <c:v>8.3333333333333343E-2</c:v>
                </c:pt>
              </c:numCache>
            </c:numRef>
          </c:val>
          <c:extLst>
            <c:ext xmlns:c16="http://schemas.microsoft.com/office/drawing/2014/chart" uri="{C3380CC4-5D6E-409C-BE32-E72D297353CC}">
              <c16:uniqueId val="{00000000-F98E-4D58-B4D3-C9D58A1AF4E6}"/>
            </c:ext>
          </c:extLst>
        </c:ser>
        <c:dLbls>
          <c:showLegendKey val="0"/>
          <c:showVal val="1"/>
          <c:showCatName val="0"/>
          <c:showSerName val="0"/>
          <c:showPercent val="0"/>
          <c:showBubbleSize val="0"/>
        </c:dLbls>
        <c:gapWidth val="41"/>
        <c:axId val="262905904"/>
        <c:axId val="262906296"/>
      </c:barChart>
      <c:catAx>
        <c:axId val="2629059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effectLst/>
                <a:latin typeface="+mn-lt"/>
                <a:ea typeface="+mn-ea"/>
                <a:cs typeface="+mn-cs"/>
              </a:defRPr>
            </a:pPr>
            <a:endParaRPr lang="pt-BR"/>
          </a:p>
        </c:txPr>
        <c:crossAx val="262906296"/>
        <c:crosses val="autoZero"/>
        <c:auto val="1"/>
        <c:lblAlgn val="ctr"/>
        <c:lblOffset val="100"/>
        <c:noMultiLvlLbl val="0"/>
      </c:catAx>
      <c:valAx>
        <c:axId val="262906296"/>
        <c:scaling>
          <c:orientation val="minMax"/>
        </c:scaling>
        <c:delete val="1"/>
        <c:axPos val="l"/>
        <c:numFmt formatCode="0.0%" sourceLinked="1"/>
        <c:majorTickMark val="none"/>
        <c:minorTickMark val="none"/>
        <c:tickLblPos val="nextTo"/>
        <c:crossAx val="26290590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pt-B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dLbl>
              <c:idx val="6"/>
              <c:layout>
                <c:manualLayout>
                  <c:x val="-1.1926953115973565E-16"/>
                  <c:y val="2.08295934452263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F2-4BE4-BF99-2537DEC12199}"/>
                </c:ext>
              </c:extLst>
            </c:dLbl>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pt-B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'Relação de trabalho'!$G$4:$G$10</c:f>
              <c:strCache>
                <c:ptCount val="7"/>
                <c:pt idx="0">
                  <c:v>Diálogo/reuniões</c:v>
                </c:pt>
                <c:pt idx="1">
                  <c:v>Conhecimento Técnico e Organizacional</c:v>
                </c:pt>
                <c:pt idx="2">
                  <c:v>Mudança comportamental</c:v>
                </c:pt>
                <c:pt idx="3">
                  <c:v>Sensibilização coletiva sobre a atividade</c:v>
                </c:pt>
                <c:pt idx="4">
                  <c:v>Mediação de conflito</c:v>
                </c:pt>
                <c:pt idx="5">
                  <c:v>Trabalho em equipe</c:v>
                </c:pt>
                <c:pt idx="6">
                  <c:v>Infraestrutura</c:v>
                </c:pt>
              </c:strCache>
            </c:strRef>
          </c:cat>
          <c:val>
            <c:numRef>
              <c:f>'Relação de trabalho'!$I$4:$I$10</c:f>
              <c:numCache>
                <c:formatCode>0.0%</c:formatCode>
                <c:ptCount val="7"/>
                <c:pt idx="0">
                  <c:v>0.45454545454545453</c:v>
                </c:pt>
                <c:pt idx="1">
                  <c:v>0.13636363636363635</c:v>
                </c:pt>
                <c:pt idx="2">
                  <c:v>9.0909090909090912E-2</c:v>
                </c:pt>
                <c:pt idx="3">
                  <c:v>9.0909090909090912E-2</c:v>
                </c:pt>
                <c:pt idx="4">
                  <c:v>9.0909090909090912E-2</c:v>
                </c:pt>
                <c:pt idx="5">
                  <c:v>9.0909090909090912E-2</c:v>
                </c:pt>
                <c:pt idx="6">
                  <c:v>4.5454545454545456E-2</c:v>
                </c:pt>
              </c:numCache>
            </c:numRef>
          </c:val>
          <c:extLst>
            <c:ext xmlns:c16="http://schemas.microsoft.com/office/drawing/2014/chart" uri="{C3380CC4-5D6E-409C-BE32-E72D297353CC}">
              <c16:uniqueId val="{00000000-DCE1-4CF1-B238-3E382D5466D5}"/>
            </c:ext>
          </c:extLst>
        </c:ser>
        <c:dLbls>
          <c:dLblPos val="inEnd"/>
          <c:showLegendKey val="0"/>
          <c:showVal val="1"/>
          <c:showCatName val="0"/>
          <c:showSerName val="0"/>
          <c:showPercent val="0"/>
          <c:showBubbleSize val="0"/>
        </c:dLbls>
        <c:gapWidth val="41"/>
        <c:axId val="229263944"/>
        <c:axId val="229262376"/>
      </c:barChart>
      <c:catAx>
        <c:axId val="2292639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1" i="0" u="none" strike="noStrike" kern="1200" baseline="0">
                <a:solidFill>
                  <a:schemeClr val="tx1"/>
                </a:solidFill>
                <a:effectLst/>
                <a:latin typeface="+mn-lt"/>
                <a:ea typeface="+mn-ea"/>
                <a:cs typeface="+mn-cs"/>
              </a:defRPr>
            </a:pPr>
            <a:endParaRPr lang="pt-BR"/>
          </a:p>
        </c:txPr>
        <c:crossAx val="229262376"/>
        <c:crosses val="autoZero"/>
        <c:auto val="1"/>
        <c:lblAlgn val="ctr"/>
        <c:lblOffset val="100"/>
        <c:noMultiLvlLbl val="0"/>
      </c:catAx>
      <c:valAx>
        <c:axId val="229262376"/>
        <c:scaling>
          <c:orientation val="minMax"/>
        </c:scaling>
        <c:delete val="1"/>
        <c:axPos val="l"/>
        <c:numFmt formatCode="0.0%" sourceLinked="1"/>
        <c:majorTickMark val="none"/>
        <c:minorTickMark val="none"/>
        <c:tickLblPos val="nextTo"/>
        <c:crossAx val="22926394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sz="1200" b="1">
          <a:solidFill>
            <a:schemeClr val="tx1"/>
          </a:solidFill>
        </a:defRPr>
      </a:pPr>
      <a:endParaRPr lang="pt-B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0" name="Google Shape;330;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9" name="Google Shape;33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9656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3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uas Partes de Conteúdo" type="twoObj">
  <p:cSld name="Duas Partes de Conteúdo">
    <p:spTree>
      <p:nvGrpSpPr>
        <p:cNvPr id="1" name="Shape 27"/>
        <p:cNvGrpSpPr/>
        <p:nvPr/>
      </p:nvGrpSpPr>
      <p:grpSpPr>
        <a:xfrm>
          <a:off x="0" y="0"/>
          <a:ext cx="0" cy="0"/>
          <a:chOff x="0" y="0"/>
          <a:chExt cx="0" cy="0"/>
        </a:xfrm>
      </p:grpSpPr>
      <p:sp>
        <p:nvSpPr>
          <p:cNvPr id="28" name="Google Shape;28;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34030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34"/>
        <p:cNvGrpSpPr/>
        <p:nvPr/>
      </p:nvGrpSpPr>
      <p:grpSpPr>
        <a:xfrm>
          <a:off x="0" y="0"/>
          <a:ext cx="0" cy="0"/>
          <a:chOff x="0" y="0"/>
          <a:chExt cx="0" cy="0"/>
        </a:xfrm>
      </p:grpSpPr>
      <p:sp>
        <p:nvSpPr>
          <p:cNvPr id="35" name="Google Shape;35;p4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4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4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4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4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4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45"/>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4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78"/>
        <p:cNvGrpSpPr/>
        <p:nvPr/>
      </p:nvGrpSpPr>
      <p:grpSpPr>
        <a:xfrm>
          <a:off x="0" y="0"/>
          <a:ext cx="0" cy="0"/>
          <a:chOff x="0" y="0"/>
          <a:chExt cx="0" cy="0"/>
        </a:xfrm>
      </p:grpSpPr>
      <p:sp>
        <p:nvSpPr>
          <p:cNvPr id="79" name="Google Shape;79;p4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4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p:cNvPicPr preferRelativeResize="0"/>
          <p:nvPr/>
        </p:nvPicPr>
        <p:blipFill rotWithShape="1">
          <a:blip r:embed="rId3">
            <a:alphaModFix/>
          </a:blip>
          <a:srcRect/>
          <a:stretch/>
        </p:blipFill>
        <p:spPr>
          <a:xfrm>
            <a:off x="962254" y="471116"/>
            <a:ext cx="958850" cy="1089025"/>
          </a:xfrm>
          <a:prstGeom prst="rect">
            <a:avLst/>
          </a:prstGeom>
          <a:solidFill>
            <a:srgbClr val="FFFFFF"/>
          </a:solidFill>
          <a:ln>
            <a:noFill/>
          </a:ln>
        </p:spPr>
      </p:pic>
      <p:pic>
        <p:nvPicPr>
          <p:cNvPr id="89" name="Google Shape;89;p1"/>
          <p:cNvPicPr preferRelativeResize="0"/>
          <p:nvPr/>
        </p:nvPicPr>
        <p:blipFill rotWithShape="1">
          <a:blip r:embed="rId4">
            <a:alphaModFix/>
          </a:blip>
          <a:srcRect/>
          <a:stretch/>
        </p:blipFill>
        <p:spPr>
          <a:xfrm>
            <a:off x="2547028" y="852880"/>
            <a:ext cx="1852613" cy="508000"/>
          </a:xfrm>
          <a:prstGeom prst="rect">
            <a:avLst/>
          </a:prstGeom>
          <a:solidFill>
            <a:srgbClr val="FFFFFF"/>
          </a:solidFill>
          <a:ln>
            <a:noFill/>
          </a:ln>
        </p:spPr>
      </p:pic>
      <p:pic>
        <p:nvPicPr>
          <p:cNvPr id="90" name="Google Shape;90;p1"/>
          <p:cNvPicPr preferRelativeResize="0"/>
          <p:nvPr/>
        </p:nvPicPr>
        <p:blipFill rotWithShape="1">
          <a:blip r:embed="rId5">
            <a:alphaModFix/>
          </a:blip>
          <a:srcRect/>
          <a:stretch/>
        </p:blipFill>
        <p:spPr>
          <a:xfrm>
            <a:off x="5421991" y="899061"/>
            <a:ext cx="1431925" cy="485775"/>
          </a:xfrm>
          <a:prstGeom prst="rect">
            <a:avLst/>
          </a:prstGeom>
          <a:solidFill>
            <a:srgbClr val="FFFFFF"/>
          </a:solidFill>
          <a:ln>
            <a:noFill/>
          </a:ln>
        </p:spPr>
      </p:pic>
      <p:pic>
        <p:nvPicPr>
          <p:cNvPr id="91" name="Google Shape;91;p1"/>
          <p:cNvPicPr preferRelativeResize="0"/>
          <p:nvPr/>
        </p:nvPicPr>
        <p:blipFill rotWithShape="1">
          <a:blip r:embed="rId6">
            <a:alphaModFix/>
          </a:blip>
          <a:srcRect/>
          <a:stretch/>
        </p:blipFill>
        <p:spPr>
          <a:xfrm>
            <a:off x="8193544" y="852880"/>
            <a:ext cx="3037159" cy="531956"/>
          </a:xfrm>
          <a:prstGeom prst="rect">
            <a:avLst/>
          </a:prstGeom>
          <a:solidFill>
            <a:schemeClr val="accent1"/>
          </a:solidFill>
          <a:ln>
            <a:noFill/>
          </a:ln>
        </p:spPr>
      </p:pic>
      <p:sp>
        <p:nvSpPr>
          <p:cNvPr id="92" name="Google Shape;92;p1"/>
          <p:cNvSpPr/>
          <p:nvPr/>
        </p:nvSpPr>
        <p:spPr>
          <a:xfrm>
            <a:off x="3048000" y="1705627"/>
            <a:ext cx="6201732" cy="2308284"/>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Clr>
                <a:srgbClr val="000000"/>
              </a:buClr>
              <a:buSzPts val="2400"/>
              <a:buFont typeface="Arial"/>
              <a:buNone/>
            </a:pPr>
            <a:r>
              <a:rPr lang="pt-BR" sz="2400" b="0" i="0" u="none" strike="noStrike" cap="none">
                <a:solidFill>
                  <a:schemeClr val="dk1"/>
                </a:solidFill>
                <a:latin typeface="Calibri"/>
                <a:ea typeface="Calibri"/>
                <a:cs typeface="Calibri"/>
                <a:sym typeface="Calibri"/>
              </a:rPr>
              <a:t>Universidade Federal Fluminense</a:t>
            </a:r>
            <a:br>
              <a:rPr lang="pt-BR" sz="2400" b="0" i="0" u="none" strike="noStrike" cap="none">
                <a:solidFill>
                  <a:schemeClr val="dk1"/>
                </a:solidFill>
                <a:latin typeface="Calibri"/>
                <a:ea typeface="Calibri"/>
                <a:cs typeface="Calibri"/>
                <a:sym typeface="Calibri"/>
              </a:rPr>
            </a:br>
            <a:r>
              <a:rPr lang="pt-BR" sz="2400" b="0" i="0" u="none" strike="noStrike" cap="none">
                <a:solidFill>
                  <a:schemeClr val="dk1"/>
                </a:solidFill>
                <a:latin typeface="Calibri"/>
                <a:ea typeface="Calibri"/>
                <a:cs typeface="Calibri"/>
                <a:sym typeface="Calibri"/>
              </a:rPr>
              <a:t>Pró-reitoria de Gestão de Pessoas </a:t>
            </a:r>
            <a:br>
              <a:rPr lang="pt-BR" sz="2400" b="0" i="0" u="none" strike="noStrike" cap="none">
                <a:solidFill>
                  <a:schemeClr val="dk1"/>
                </a:solidFill>
                <a:latin typeface="Calibri"/>
                <a:ea typeface="Calibri"/>
                <a:cs typeface="Calibri"/>
                <a:sym typeface="Calibri"/>
              </a:rPr>
            </a:br>
            <a:r>
              <a:rPr lang="pt-BR" sz="2400" b="0" i="0" u="none" strike="noStrike" cap="none">
                <a:solidFill>
                  <a:schemeClr val="dk1"/>
                </a:solidFill>
                <a:latin typeface="Calibri"/>
                <a:ea typeface="Calibri"/>
                <a:cs typeface="Calibri"/>
                <a:sym typeface="Calibri"/>
              </a:rPr>
              <a:t>Coordenação de Pessoal Técnico-Administrativo</a:t>
            </a:r>
            <a:endParaRPr sz="1400" b="0" i="0" u="none" strike="noStrike" cap="none">
              <a:solidFill>
                <a:schemeClr val="dk1"/>
              </a:solidFill>
              <a:latin typeface="Calibri"/>
              <a:ea typeface="Calibri"/>
              <a:cs typeface="Calibri"/>
              <a:sym typeface="Calibri"/>
            </a:endParaRPr>
          </a:p>
          <a:p>
            <a:pPr marL="0" marR="0" lvl="0" indent="0" algn="ctr" rtl="0">
              <a:lnSpc>
                <a:spcPct val="150000"/>
              </a:lnSpc>
              <a:spcBef>
                <a:spcPts val="0"/>
              </a:spcBef>
              <a:spcAft>
                <a:spcPts val="0"/>
              </a:spcAft>
              <a:buClr>
                <a:srgbClr val="000000"/>
              </a:buClr>
              <a:buSzPts val="2400"/>
              <a:buFont typeface="Arial"/>
              <a:buNone/>
            </a:pPr>
            <a:r>
              <a:rPr lang="pt-BR" sz="2400" b="0" i="0" u="none" strike="noStrike" cap="none">
                <a:solidFill>
                  <a:schemeClr val="dk1"/>
                </a:solidFill>
                <a:latin typeface="Calibri"/>
                <a:ea typeface="Calibri"/>
                <a:cs typeface="Calibri"/>
                <a:sym typeface="Calibri"/>
              </a:rPr>
              <a:t>Divisão de Gestão de Desempenho</a:t>
            </a:r>
            <a:endParaRPr sz="2400" b="0" i="0" u="none" strike="noStrike" cap="none">
              <a:solidFill>
                <a:schemeClr val="dk1"/>
              </a:solidFill>
              <a:latin typeface="Calibri"/>
              <a:ea typeface="Calibri"/>
              <a:cs typeface="Calibri"/>
              <a:sym typeface="Calibri"/>
            </a:endParaRPr>
          </a:p>
        </p:txBody>
      </p:sp>
      <p:sp>
        <p:nvSpPr>
          <p:cNvPr id="93" name="Google Shape;93;p1"/>
          <p:cNvSpPr/>
          <p:nvPr/>
        </p:nvSpPr>
        <p:spPr>
          <a:xfrm>
            <a:off x="0" y="2"/>
            <a:ext cx="12192000" cy="3602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4" name="Google Shape;94;p1"/>
          <p:cNvSpPr/>
          <p:nvPr/>
        </p:nvSpPr>
        <p:spPr>
          <a:xfrm rot="5400000">
            <a:off x="-3238501" y="3238498"/>
            <a:ext cx="6858002" cy="3810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5" name="Google Shape;95;p1"/>
          <p:cNvSpPr/>
          <p:nvPr/>
        </p:nvSpPr>
        <p:spPr>
          <a:xfrm rot="5400000">
            <a:off x="8581010" y="3238500"/>
            <a:ext cx="6840980" cy="3810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1"/>
          <p:cNvSpPr/>
          <p:nvPr/>
        </p:nvSpPr>
        <p:spPr>
          <a:xfrm>
            <a:off x="1441679" y="4394702"/>
            <a:ext cx="9346971" cy="1422056"/>
          </a:xfrm>
          <a:prstGeom prst="rect">
            <a:avLst/>
          </a:prstGeom>
          <a:noFill/>
          <a:ln w="28575" cap="flat" cmpd="sng">
            <a:solidFill>
              <a:schemeClr val="accen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txBox="1"/>
          <p:nvPr/>
        </p:nvSpPr>
        <p:spPr>
          <a:xfrm>
            <a:off x="2222614" y="4613764"/>
            <a:ext cx="7746771" cy="1077218"/>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a:buNone/>
            </a:pPr>
            <a:r>
              <a:rPr lang="pt-BR" sz="3200" b="1" i="0" u="none" strike="noStrike" cap="none" dirty="0">
                <a:solidFill>
                  <a:schemeClr val="dk1"/>
                </a:solidFill>
                <a:latin typeface="Calibri"/>
                <a:ea typeface="Calibri"/>
                <a:cs typeface="Calibri"/>
                <a:sym typeface="Calibri"/>
              </a:rPr>
              <a:t>Resultado das Análises das Avaliações de Desempenho - 2019</a:t>
            </a:r>
            <a:endParaRPr sz="1400" b="0" i="0" u="none" strike="noStrike" cap="none" dirty="0">
              <a:solidFill>
                <a:srgbClr val="000000"/>
              </a:solidFill>
              <a:latin typeface="Arial"/>
              <a:ea typeface="Arial"/>
              <a:cs typeface="Arial"/>
              <a:sym typeface="Arial"/>
            </a:endParaRPr>
          </a:p>
        </p:txBody>
      </p:sp>
      <p:sp>
        <p:nvSpPr>
          <p:cNvPr id="98" name="Google Shape;98;p1"/>
          <p:cNvSpPr/>
          <p:nvPr/>
        </p:nvSpPr>
        <p:spPr>
          <a:xfrm>
            <a:off x="0" y="6518973"/>
            <a:ext cx="12192000" cy="3602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graphicFrame>
        <p:nvGraphicFramePr>
          <p:cNvPr id="332" name="Google Shape;332;p25"/>
          <p:cNvGraphicFramePr/>
          <p:nvPr/>
        </p:nvGraphicFramePr>
        <p:xfrm>
          <a:off x="4976881" y="2305969"/>
          <a:ext cx="6707119" cy="4301899"/>
        </p:xfrm>
        <a:graphic>
          <a:graphicData uri="http://schemas.openxmlformats.org/drawingml/2006/chart">
            <c:chart xmlns:c="http://schemas.openxmlformats.org/drawingml/2006/chart" xmlns:r="http://schemas.openxmlformats.org/officeDocument/2006/relationships" r:id="rId3"/>
          </a:graphicData>
        </a:graphic>
      </p:graphicFrame>
      <p:sp>
        <p:nvSpPr>
          <p:cNvPr id="333" name="Google Shape;333;p25"/>
          <p:cNvSpPr txBox="1"/>
          <p:nvPr/>
        </p:nvSpPr>
        <p:spPr>
          <a:xfrm>
            <a:off x="233679" y="993049"/>
            <a:ext cx="11724641" cy="923289"/>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800"/>
              <a:buFont typeface="Arial"/>
              <a:buNone/>
            </a:pPr>
            <a:r>
              <a:rPr lang="pt-BR" sz="1800" b="0" i="0" u="none" strike="noStrike" cap="none" dirty="0">
                <a:solidFill>
                  <a:schemeClr val="dk1"/>
                </a:solidFill>
                <a:latin typeface="Calibri"/>
                <a:ea typeface="Calibri"/>
                <a:cs typeface="Calibri"/>
                <a:sym typeface="Calibri"/>
              </a:rPr>
              <a:t>Dentro de um universo de 1643 formulários analisados, apenas 40 servidores (2,44%) identificaram dificuldades nas </a:t>
            </a:r>
            <a:r>
              <a:rPr lang="pt-BR" sz="1800" b="0" i="1" u="none" strike="noStrike" cap="none" dirty="0">
                <a:solidFill>
                  <a:schemeClr val="dk1"/>
                </a:solidFill>
                <a:latin typeface="Calibri"/>
                <a:ea typeface="Calibri"/>
                <a:cs typeface="Calibri"/>
                <a:sym typeface="Calibri"/>
              </a:rPr>
              <a:t>Relações de Trabalho</a:t>
            </a:r>
            <a:r>
              <a:rPr lang="pt-BR" sz="1800" b="0" i="0" u="none" strike="noStrike" cap="none" dirty="0">
                <a:solidFill>
                  <a:schemeClr val="dk1"/>
                </a:solidFill>
                <a:latin typeface="Calibri"/>
                <a:ea typeface="Calibri"/>
                <a:cs typeface="Calibri"/>
                <a:sym typeface="Calibri"/>
              </a:rPr>
              <a:t>, apresentando-se como um aspecto pouco significativo</a:t>
            </a:r>
            <a:r>
              <a:rPr lang="pt-BR" sz="1800" dirty="0">
                <a:solidFill>
                  <a:schemeClr val="dk1"/>
                </a:solidFill>
                <a:latin typeface="Calibri"/>
                <a:ea typeface="Calibri"/>
                <a:cs typeface="Calibri"/>
                <a:sym typeface="Calibri"/>
              </a:rPr>
              <a:t>, mas que gerou alguns impactos. </a:t>
            </a:r>
            <a:r>
              <a:rPr lang="pt-BR" sz="1800" b="1" dirty="0">
                <a:solidFill>
                  <a:schemeClr val="dk1"/>
                </a:solidFill>
                <a:latin typeface="Calibri"/>
                <a:ea typeface="Calibri"/>
                <a:cs typeface="Calibri"/>
                <a:sym typeface="Calibri"/>
              </a:rPr>
              <a:t>Confira os principais impactos no gráfico abaixo!</a:t>
            </a:r>
            <a:endParaRPr sz="1800" b="1" i="0" u="none" strike="sngStrike" cap="none" dirty="0">
              <a:solidFill>
                <a:srgbClr val="000000"/>
              </a:solidFill>
              <a:latin typeface="Arial"/>
              <a:ea typeface="Arial"/>
              <a:cs typeface="Arial"/>
              <a:sym typeface="Arial"/>
            </a:endParaRPr>
          </a:p>
        </p:txBody>
      </p:sp>
      <p:sp>
        <p:nvSpPr>
          <p:cNvPr id="334" name="Google Shape;334;p25"/>
          <p:cNvSpPr/>
          <p:nvPr/>
        </p:nvSpPr>
        <p:spPr>
          <a:xfrm rot="-342662">
            <a:off x="589459" y="2294998"/>
            <a:ext cx="3800592" cy="4134029"/>
          </a:xfrm>
          <a:prstGeom prst="foldedCorner">
            <a:avLst>
              <a:gd name="adj" fmla="val 16667"/>
            </a:avLst>
          </a:prstGeom>
          <a:solidFill>
            <a:srgbClr val="FFF2CC"/>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lang="pt-BR" sz="1800" dirty="0">
              <a:solidFill>
                <a:schemeClr val="dk1"/>
              </a:solidFill>
              <a:latin typeface="Calibri"/>
              <a:ea typeface="Calibri"/>
              <a:cs typeface="Calibri"/>
              <a:sym typeface="Calibri"/>
            </a:endParaRPr>
          </a:p>
          <a:p>
            <a:pPr algn="ctr">
              <a:buSzPts val="1800"/>
            </a:pPr>
            <a:endParaRPr lang="pt-BR" sz="1800" dirty="0">
              <a:solidFill>
                <a:schemeClr val="dk1"/>
              </a:solidFill>
              <a:latin typeface="Calibri"/>
              <a:ea typeface="Calibri"/>
              <a:cs typeface="Calibri"/>
              <a:sym typeface="Calibri"/>
            </a:endParaRPr>
          </a:p>
          <a:p>
            <a:pPr algn="ctr">
              <a:buSzPts val="1800"/>
            </a:pPr>
            <a:endParaRPr lang="pt-BR" sz="1800" dirty="0">
              <a:solidFill>
                <a:schemeClr val="dk1"/>
              </a:solidFill>
              <a:latin typeface="Calibri"/>
              <a:ea typeface="Calibri"/>
              <a:cs typeface="Calibri"/>
              <a:sym typeface="Calibri"/>
            </a:endParaRPr>
          </a:p>
          <a:p>
            <a:pPr algn="ctr">
              <a:buSzPts val="1800"/>
            </a:pPr>
            <a:endParaRPr lang="pt-BR" sz="1800" dirty="0">
              <a:solidFill>
                <a:schemeClr val="dk1"/>
              </a:solidFill>
              <a:latin typeface="Calibri"/>
              <a:ea typeface="Calibri"/>
              <a:cs typeface="Calibri"/>
              <a:sym typeface="Calibri"/>
            </a:endParaRPr>
          </a:p>
          <a:p>
            <a:pPr algn="ctr">
              <a:buSzPts val="1800"/>
            </a:pPr>
            <a:r>
              <a:rPr lang="pt-BR" sz="1800" dirty="0">
                <a:solidFill>
                  <a:schemeClr val="dk1"/>
                </a:solidFill>
                <a:latin typeface="Calibri"/>
                <a:ea typeface="Calibri"/>
                <a:cs typeface="Calibri"/>
                <a:sym typeface="Calibri"/>
              </a:rPr>
              <a:t>Com 41,7%, os principais impactos causados foram o </a:t>
            </a:r>
            <a:r>
              <a:rPr lang="pt-BR" sz="1800" b="1" i="1" dirty="0">
                <a:solidFill>
                  <a:schemeClr val="dk1"/>
                </a:solidFill>
                <a:latin typeface="Calibri"/>
                <a:ea typeface="Calibri"/>
                <a:cs typeface="Calibri"/>
                <a:sym typeface="Calibri"/>
              </a:rPr>
              <a:t>Mal estar no trabalho</a:t>
            </a:r>
            <a:r>
              <a:rPr lang="pt-BR" sz="1800" b="1" dirty="0">
                <a:solidFill>
                  <a:schemeClr val="dk1"/>
                </a:solidFill>
                <a:latin typeface="Calibri"/>
                <a:ea typeface="Calibri"/>
                <a:cs typeface="Calibri"/>
                <a:sym typeface="Calibri"/>
              </a:rPr>
              <a:t> </a:t>
            </a:r>
            <a:r>
              <a:rPr lang="pt-BR" sz="1800" dirty="0">
                <a:solidFill>
                  <a:schemeClr val="dk1"/>
                </a:solidFill>
                <a:latin typeface="Calibri"/>
                <a:ea typeface="Calibri"/>
                <a:cs typeface="Calibri"/>
                <a:sym typeface="Calibri"/>
              </a:rPr>
              <a:t>e a </a:t>
            </a:r>
            <a:r>
              <a:rPr lang="pt-BR" sz="1800" b="1" i="1" dirty="0">
                <a:solidFill>
                  <a:schemeClr val="dk1"/>
                </a:solidFill>
                <a:latin typeface="Calibri"/>
                <a:ea typeface="Calibri"/>
                <a:cs typeface="Calibri"/>
                <a:sym typeface="Calibri"/>
              </a:rPr>
              <a:t>Dificuldade para realizar a atividade</a:t>
            </a:r>
            <a:r>
              <a:rPr lang="pt-BR" sz="1800" dirty="0">
                <a:solidFill>
                  <a:schemeClr val="dk1"/>
                </a:solidFill>
                <a:latin typeface="Calibri"/>
                <a:ea typeface="Calibri"/>
                <a:cs typeface="Calibri"/>
                <a:sym typeface="Calibri"/>
              </a:rPr>
              <a:t>. Segundo os relatos, esse “mal estar” define-se pelo sentimento de medo e injustiça, incluindo até mesmo os problemas de saúde. Já sobre as “dificuldades para realizar as atividades”, os problemas nas relações fazem com que, por diversas vezes, não sejam concluídas de forma adequada e/ou que as rotinas não sejam cumpridas. </a:t>
            </a:r>
            <a:endParaRPr lang="pt-BR" dirty="0"/>
          </a:p>
          <a:p>
            <a:pPr marL="0" marR="0" lvl="0" indent="0" algn="ctr" rtl="0">
              <a:lnSpc>
                <a:spcPct val="100000"/>
              </a:lnSpc>
              <a:spcBef>
                <a:spcPts val="0"/>
              </a:spcBef>
              <a:spcAft>
                <a:spcPts val="0"/>
              </a:spcAft>
              <a:buClr>
                <a:srgbClr val="000000"/>
              </a:buClr>
              <a:buSzPts val="1800"/>
              <a:buFont typeface="Arial"/>
              <a:buNone/>
            </a:pPr>
            <a:endParaRPr lang="pt-BR" sz="18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dk1"/>
              </a:solidFill>
              <a:latin typeface="Calibri"/>
              <a:ea typeface="Calibri"/>
              <a:cs typeface="Calibri"/>
              <a:sym typeface="Calibri"/>
            </a:endParaRPr>
          </a:p>
        </p:txBody>
      </p:sp>
      <p:sp>
        <p:nvSpPr>
          <p:cNvPr id="335" name="Google Shape;335;p25"/>
          <p:cNvSpPr/>
          <p:nvPr/>
        </p:nvSpPr>
        <p:spPr>
          <a:xfrm>
            <a:off x="0" y="0"/>
            <a:ext cx="12192000" cy="923543"/>
          </a:xfrm>
          <a:prstGeom prst="rect">
            <a:avLst/>
          </a:prstGeom>
          <a:solidFill>
            <a:srgbClr val="F8B9A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36" name="Google Shape;336;p25"/>
          <p:cNvSpPr/>
          <p:nvPr/>
        </p:nvSpPr>
        <p:spPr>
          <a:xfrm>
            <a:off x="0" y="69506"/>
            <a:ext cx="121920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pt-BR" sz="2400" b="1" i="0" u="none" strike="noStrike" cap="none" dirty="0">
                <a:solidFill>
                  <a:srgbClr val="000000"/>
                </a:solidFill>
                <a:latin typeface="Calibri"/>
                <a:ea typeface="Calibri"/>
                <a:cs typeface="Calibri"/>
                <a:sym typeface="Calibri"/>
              </a:rPr>
              <a:t>Quais foram os impactos diante das dificuldades </a:t>
            </a:r>
            <a:r>
              <a:rPr lang="pt-BR" sz="2400" b="1" dirty="0">
                <a:latin typeface="Calibri"/>
                <a:ea typeface="Calibri"/>
                <a:cs typeface="Calibri"/>
                <a:sym typeface="Calibri"/>
              </a:rPr>
              <a:t>associ</a:t>
            </a:r>
            <a:r>
              <a:rPr lang="pt-BR" sz="2400" b="1" i="0" u="none" strike="noStrike" cap="none" dirty="0">
                <a:solidFill>
                  <a:srgbClr val="000000"/>
                </a:solidFill>
                <a:latin typeface="Calibri"/>
                <a:ea typeface="Calibri"/>
                <a:cs typeface="Calibri"/>
                <a:sym typeface="Calibri"/>
              </a:rPr>
              <a:t>adas às Relações de Trabalho, </a:t>
            </a:r>
            <a:r>
              <a:rPr lang="pt-BR" sz="2400" b="1" i="0" u="none" strike="noStrike" cap="none" dirty="0">
                <a:solidFill>
                  <a:schemeClr val="dk1"/>
                </a:solidFill>
                <a:latin typeface="Calibri"/>
                <a:ea typeface="Calibri"/>
                <a:cs typeface="Calibri"/>
                <a:sym typeface="Calibri"/>
              </a:rPr>
              <a:t>de acordo com os </a:t>
            </a:r>
            <a:r>
              <a:rPr lang="pt-BR" sz="2400" b="1" i="0" u="none" strike="noStrike" cap="none" dirty="0">
                <a:solidFill>
                  <a:srgbClr val="000000"/>
                </a:solidFill>
                <a:latin typeface="Calibri"/>
                <a:ea typeface="Calibri"/>
                <a:cs typeface="Calibri"/>
                <a:sym typeface="Calibri"/>
              </a:rPr>
              <a:t>servidores</a:t>
            </a:r>
            <a:r>
              <a:rPr lang="pt-BR" sz="2400" b="1" i="0" u="none" strike="noStrike" cap="none" dirty="0">
                <a:solidFill>
                  <a:schemeClr val="dk1"/>
                </a:solidFill>
                <a:latin typeface="Calibri"/>
                <a:ea typeface="Calibri"/>
                <a:cs typeface="Calibri"/>
                <a:sym typeface="Calibri"/>
              </a:rPr>
              <a:t>?</a:t>
            </a:r>
            <a:endParaRPr sz="24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17"/>
          <p:cNvSpPr txBox="1"/>
          <p:nvPr/>
        </p:nvSpPr>
        <p:spPr>
          <a:xfrm>
            <a:off x="147238" y="986856"/>
            <a:ext cx="11787300" cy="1200288"/>
          </a:xfrm>
          <a:prstGeom prst="rect">
            <a:avLst/>
          </a:prstGeom>
          <a:noFill/>
          <a:ln>
            <a:noFill/>
          </a:ln>
        </p:spPr>
        <p:txBody>
          <a:bodyPr spcFirstLastPara="1" wrap="square" lIns="91425" tIns="45700" rIns="91425" bIns="45700" anchor="t" anchorCtr="0">
            <a:spAutoFit/>
          </a:bodyPr>
          <a:lstStyle/>
          <a:p>
            <a:pPr lvl="0" algn="just">
              <a:buSzPts val="1800"/>
            </a:pPr>
            <a:r>
              <a:rPr lang="pt-BR" sz="1800" b="0" i="0" u="none" strike="noStrike" cap="none" dirty="0">
                <a:solidFill>
                  <a:schemeClr val="dk1"/>
                </a:solidFill>
                <a:latin typeface="Calibri"/>
                <a:ea typeface="Calibri"/>
                <a:cs typeface="Calibri"/>
                <a:sym typeface="Calibri"/>
              </a:rPr>
              <a:t>Dentro de um universo de 1643 formulários analisados, as dificuldades nas </a:t>
            </a:r>
            <a:r>
              <a:rPr lang="pt-BR" sz="1800" b="0" i="1" u="none" strike="noStrike" cap="none" dirty="0">
                <a:solidFill>
                  <a:schemeClr val="dk1"/>
                </a:solidFill>
                <a:latin typeface="Calibri"/>
                <a:ea typeface="Calibri"/>
                <a:cs typeface="Calibri"/>
                <a:sym typeface="Calibri"/>
              </a:rPr>
              <a:t>Relações de Trabalho foram identificadas em </a:t>
            </a:r>
            <a:r>
              <a:rPr lang="pt-BR" sz="1800" b="0" i="0" u="none" strike="noStrike" cap="none" dirty="0">
                <a:solidFill>
                  <a:schemeClr val="dk1"/>
                </a:solidFill>
                <a:latin typeface="Calibri"/>
                <a:ea typeface="Calibri"/>
                <a:cs typeface="Calibri"/>
                <a:sym typeface="Calibri"/>
              </a:rPr>
              <a:t>apenas 38 avaliações (2,31%) pela</a:t>
            </a:r>
            <a:r>
              <a:rPr lang="pt-BR" sz="1800" dirty="0">
                <a:solidFill>
                  <a:schemeClr val="dk1"/>
                </a:solidFill>
                <a:latin typeface="Calibri"/>
                <a:ea typeface="Calibri"/>
                <a:cs typeface="Calibri"/>
                <a:sym typeface="Calibri"/>
              </a:rPr>
              <a:t>s chefias</a:t>
            </a:r>
            <a:r>
              <a:rPr lang="pt-BR" sz="1800" b="0" i="0" u="none" strike="noStrike" cap="none" dirty="0">
                <a:solidFill>
                  <a:schemeClr val="dk1"/>
                </a:solidFill>
                <a:latin typeface="Calibri"/>
                <a:ea typeface="Calibri"/>
                <a:cs typeface="Calibri"/>
                <a:sym typeface="Calibri"/>
              </a:rPr>
              <a:t>, apresentando-se como um aspecto </a:t>
            </a:r>
            <a:r>
              <a:rPr lang="pt-BR" sz="1800" dirty="0">
                <a:solidFill>
                  <a:schemeClr val="dk1"/>
                </a:solidFill>
                <a:latin typeface="Calibri"/>
                <a:ea typeface="Calibri"/>
                <a:cs typeface="Calibri"/>
                <a:sym typeface="Calibri"/>
              </a:rPr>
              <a:t>menos</a:t>
            </a:r>
            <a:r>
              <a:rPr lang="pt-BR" sz="1800" b="0" i="0" u="none" strike="noStrike" cap="none" dirty="0">
                <a:solidFill>
                  <a:schemeClr val="dk1"/>
                </a:solidFill>
                <a:latin typeface="Calibri"/>
                <a:ea typeface="Calibri"/>
                <a:cs typeface="Calibri"/>
                <a:sym typeface="Calibri"/>
              </a:rPr>
              <a:t> </a:t>
            </a:r>
            <a:r>
              <a:rPr lang="pt-BR" sz="1800" dirty="0">
                <a:solidFill>
                  <a:schemeClr val="dk1"/>
                </a:solidFill>
                <a:latin typeface="Calibri"/>
                <a:ea typeface="Calibri"/>
                <a:cs typeface="Calibri"/>
                <a:sym typeface="Calibri"/>
              </a:rPr>
              <a:t>expressivo</a:t>
            </a:r>
            <a:r>
              <a:rPr lang="pt-BR" sz="1800" b="0" i="0" u="none" strike="noStrike" cap="none" dirty="0">
                <a:solidFill>
                  <a:schemeClr val="dk1"/>
                </a:solidFill>
                <a:latin typeface="Calibri"/>
                <a:ea typeface="Calibri"/>
                <a:cs typeface="Calibri"/>
                <a:sym typeface="Calibri"/>
              </a:rPr>
              <a:t>. </a:t>
            </a:r>
            <a:r>
              <a:rPr lang="pt-BR" sz="1800" dirty="0">
                <a:solidFill>
                  <a:schemeClr val="dk1"/>
                </a:solidFill>
                <a:latin typeface="Calibri"/>
                <a:ea typeface="Calibri"/>
                <a:cs typeface="Calibri"/>
                <a:sym typeface="Calibri"/>
              </a:rPr>
              <a:t>Mesmo assim, algumas soluções foram implementadas para minimizar estas dificuldades. </a:t>
            </a:r>
            <a:r>
              <a:rPr lang="pt-BR" sz="1800" b="1" i="0" u="none" strike="noStrike" cap="none" dirty="0">
                <a:solidFill>
                  <a:schemeClr val="dk1"/>
                </a:solidFill>
                <a:latin typeface="Calibri"/>
                <a:ea typeface="Calibri"/>
                <a:cs typeface="Calibri"/>
                <a:sym typeface="Calibri"/>
              </a:rPr>
              <a:t>Confira as principais soluções implementadas!</a:t>
            </a:r>
            <a:endParaRPr sz="1200" b="1" i="0" u="none" strike="noStrike" cap="none" dirty="0">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800"/>
              <a:buFont typeface="Arial"/>
              <a:buNone/>
            </a:pPr>
            <a:endParaRPr sz="1800" b="0" i="0" u="none" strike="sngStrike" cap="none" dirty="0">
              <a:solidFill>
                <a:srgbClr val="000000"/>
              </a:solidFill>
              <a:latin typeface="Arial"/>
              <a:ea typeface="Arial"/>
              <a:cs typeface="Arial"/>
              <a:sym typeface="Arial"/>
            </a:endParaRPr>
          </a:p>
        </p:txBody>
      </p:sp>
      <p:graphicFrame>
        <p:nvGraphicFramePr>
          <p:cNvPr id="342" name="Google Shape;342;p17"/>
          <p:cNvGraphicFramePr/>
          <p:nvPr/>
        </p:nvGraphicFramePr>
        <p:xfrm>
          <a:off x="4131103" y="1999583"/>
          <a:ext cx="7808554" cy="4579014"/>
        </p:xfrm>
        <a:graphic>
          <a:graphicData uri="http://schemas.openxmlformats.org/drawingml/2006/chart">
            <c:chart xmlns:c="http://schemas.openxmlformats.org/drawingml/2006/chart" xmlns:r="http://schemas.openxmlformats.org/officeDocument/2006/relationships" r:id="rId3"/>
          </a:graphicData>
        </a:graphic>
      </p:graphicFrame>
      <p:sp>
        <p:nvSpPr>
          <p:cNvPr id="343" name="Google Shape;343;p17"/>
          <p:cNvSpPr/>
          <p:nvPr/>
        </p:nvSpPr>
        <p:spPr>
          <a:xfrm rot="-342807">
            <a:off x="344235" y="2104339"/>
            <a:ext cx="3589029" cy="1922322"/>
          </a:xfrm>
          <a:prstGeom prst="foldedCorner">
            <a:avLst>
              <a:gd name="adj" fmla="val 16667"/>
            </a:avLst>
          </a:prstGeom>
          <a:solidFill>
            <a:srgbClr val="FFF2CC"/>
          </a:solidFill>
          <a:ln w="381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000"/>
              <a:buFont typeface="Arial"/>
              <a:buNone/>
            </a:pPr>
            <a:endParaRPr sz="20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800"/>
              <a:buFont typeface="Arial"/>
              <a:buNone/>
            </a:pPr>
            <a:r>
              <a:rPr lang="pt-BR" sz="1700" b="0" i="0" u="none" strike="noStrike" cap="none">
                <a:solidFill>
                  <a:schemeClr val="dk1"/>
                </a:solidFill>
                <a:latin typeface="Calibri"/>
                <a:ea typeface="Calibri"/>
                <a:cs typeface="Calibri"/>
                <a:sym typeface="Calibri"/>
              </a:rPr>
              <a:t>A maior parte das soluções ocorreu com </a:t>
            </a:r>
            <a:r>
              <a:rPr lang="pt-BR" sz="1700" b="1" i="1" u="none" strike="noStrike" cap="none">
                <a:solidFill>
                  <a:schemeClr val="dk1"/>
                </a:solidFill>
                <a:latin typeface="Calibri"/>
                <a:ea typeface="Calibri"/>
                <a:cs typeface="Calibri"/>
                <a:sym typeface="Calibri"/>
              </a:rPr>
              <a:t>Diálogo e Reuniões </a:t>
            </a:r>
            <a:r>
              <a:rPr lang="pt-BR" sz="1700" b="0" i="0" u="none" strike="noStrike" cap="none">
                <a:solidFill>
                  <a:schemeClr val="dk1"/>
                </a:solidFill>
                <a:latin typeface="Calibri"/>
                <a:ea typeface="Calibri"/>
                <a:cs typeface="Calibri"/>
                <a:sym typeface="Calibri"/>
              </a:rPr>
              <a:t>e ainda com </a:t>
            </a:r>
            <a:r>
              <a:rPr lang="pt-BR" sz="1700">
                <a:solidFill>
                  <a:schemeClr val="dk1"/>
                </a:solidFill>
                <a:latin typeface="Calibri"/>
                <a:ea typeface="Calibri"/>
                <a:cs typeface="Calibri"/>
                <a:sym typeface="Calibri"/>
              </a:rPr>
              <a:t>o</a:t>
            </a:r>
            <a:r>
              <a:rPr lang="pt-BR" sz="1700" b="0" i="0" u="none" strike="noStrike" cap="none">
                <a:solidFill>
                  <a:schemeClr val="dk1"/>
                </a:solidFill>
                <a:latin typeface="Calibri"/>
                <a:ea typeface="Calibri"/>
                <a:cs typeface="Calibri"/>
                <a:sym typeface="Calibri"/>
              </a:rPr>
              <a:t> aprimoramento do </a:t>
            </a:r>
            <a:r>
              <a:rPr lang="pt-BR" sz="1700" b="1" i="0" u="none" strike="noStrike" cap="none">
                <a:solidFill>
                  <a:schemeClr val="dk1"/>
                </a:solidFill>
                <a:latin typeface="Calibri"/>
                <a:ea typeface="Calibri"/>
                <a:cs typeface="Calibri"/>
                <a:sym typeface="Calibri"/>
              </a:rPr>
              <a:t>Conhecimento Técnico e Organizacional</a:t>
            </a:r>
            <a:r>
              <a:rPr lang="pt-BR" sz="1700" i="0" u="none" strike="noStrike" cap="none">
                <a:solidFill>
                  <a:schemeClr val="dk1"/>
                </a:solidFill>
                <a:latin typeface="Calibri"/>
                <a:ea typeface="Calibri"/>
                <a:cs typeface="Calibri"/>
                <a:sym typeface="Calibri"/>
              </a:rPr>
              <a:t>, </a:t>
            </a:r>
            <a:r>
              <a:rPr lang="pt-BR" sz="1700" b="0" i="0" u="none" strike="noStrike" cap="none">
                <a:solidFill>
                  <a:schemeClr val="dk1"/>
                </a:solidFill>
                <a:latin typeface="Calibri"/>
                <a:ea typeface="Calibri"/>
                <a:cs typeface="Calibri"/>
                <a:sym typeface="Calibri"/>
              </a:rPr>
              <a:t>por meio de </a:t>
            </a:r>
            <a:r>
              <a:rPr lang="pt-BR" sz="1700" b="0" i="0" u="none" strike="noStrike" cap="none">
                <a:solidFill>
                  <a:srgbClr val="000000"/>
                </a:solidFill>
                <a:latin typeface="Calibri"/>
                <a:ea typeface="Calibri"/>
                <a:cs typeface="Calibri"/>
                <a:sym typeface="Calibri"/>
              </a:rPr>
              <a:t>troca de experiências e reflexões sobre o cotidiano do trabalho.</a:t>
            </a:r>
            <a:endParaRPr sz="13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endParaRPr sz="1400" b="0" i="0" u="none" strike="noStrike" cap="none">
              <a:solidFill>
                <a:srgbClr val="000000"/>
              </a:solidFill>
              <a:latin typeface="Arial"/>
              <a:ea typeface="Arial"/>
              <a:cs typeface="Arial"/>
              <a:sym typeface="Arial"/>
            </a:endParaRPr>
          </a:p>
        </p:txBody>
      </p:sp>
      <p:pic>
        <p:nvPicPr>
          <p:cNvPr id="344" name="Google Shape;344;p17"/>
          <p:cNvPicPr preferRelativeResize="0"/>
          <p:nvPr/>
        </p:nvPicPr>
        <p:blipFill rotWithShape="1">
          <a:blip r:embed="rId4">
            <a:alphaModFix/>
          </a:blip>
          <a:srcRect/>
          <a:stretch/>
        </p:blipFill>
        <p:spPr>
          <a:xfrm>
            <a:off x="379625" y="4263850"/>
            <a:ext cx="3518250" cy="2529075"/>
          </a:xfrm>
          <a:prstGeom prst="rect">
            <a:avLst/>
          </a:prstGeom>
          <a:noFill/>
          <a:ln>
            <a:noFill/>
          </a:ln>
        </p:spPr>
      </p:pic>
      <p:sp>
        <p:nvSpPr>
          <p:cNvPr id="345" name="Google Shape;345;p17"/>
          <p:cNvSpPr/>
          <p:nvPr/>
        </p:nvSpPr>
        <p:spPr>
          <a:xfrm>
            <a:off x="0" y="0"/>
            <a:ext cx="12192000" cy="923543"/>
          </a:xfrm>
          <a:prstGeom prst="rect">
            <a:avLst/>
          </a:prstGeom>
          <a:solidFill>
            <a:srgbClr val="F8B9A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46" name="Google Shape;346;p17"/>
          <p:cNvSpPr txBox="1">
            <a:spLocks noGrp="1"/>
          </p:cNvSpPr>
          <p:nvPr>
            <p:ph type="title"/>
          </p:nvPr>
        </p:nvSpPr>
        <p:spPr>
          <a:xfrm>
            <a:off x="105851" y="107389"/>
            <a:ext cx="11980297" cy="7087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SzPts val="2800"/>
              <a:buNone/>
            </a:pPr>
            <a:r>
              <a:rPr lang="pt-BR" sz="2400" b="1" dirty="0">
                <a:solidFill>
                  <a:schemeClr val="dk1"/>
                </a:solidFill>
              </a:rPr>
              <a:t>Quais foram as soluções implementadas pelas chefias e servidores quando enfrentaram dificuldades</a:t>
            </a:r>
            <a:r>
              <a:rPr lang="pt-BR" sz="2400" b="1" dirty="0"/>
              <a:t> associadas</a:t>
            </a:r>
            <a:r>
              <a:rPr lang="pt-BR" sz="2400" b="1" dirty="0">
                <a:solidFill>
                  <a:schemeClr val="dk1"/>
                </a:solidFill>
              </a:rPr>
              <a:t> às </a:t>
            </a:r>
            <a:r>
              <a:rPr lang="pt-BR" sz="2400" b="1" dirty="0">
                <a:latin typeface="Calibri"/>
                <a:ea typeface="Calibri"/>
                <a:cs typeface="Calibri"/>
                <a:sym typeface="Calibri"/>
              </a:rPr>
              <a:t>Relações de Trabalho?</a:t>
            </a: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93" name="Google Shape;93;p1"/>
          <p:cNvSpPr/>
          <p:nvPr/>
        </p:nvSpPr>
        <p:spPr>
          <a:xfrm>
            <a:off x="0" y="2"/>
            <a:ext cx="12192000" cy="3602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4" name="Google Shape;94;p1"/>
          <p:cNvSpPr/>
          <p:nvPr/>
        </p:nvSpPr>
        <p:spPr>
          <a:xfrm rot="5400000">
            <a:off x="-3238501" y="3238498"/>
            <a:ext cx="6858002" cy="3810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5" name="Google Shape;95;p1"/>
          <p:cNvSpPr/>
          <p:nvPr/>
        </p:nvSpPr>
        <p:spPr>
          <a:xfrm rot="5400000">
            <a:off x="8581010" y="3238500"/>
            <a:ext cx="6840980" cy="3810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8" name="Google Shape;98;p1"/>
          <p:cNvSpPr/>
          <p:nvPr/>
        </p:nvSpPr>
        <p:spPr>
          <a:xfrm>
            <a:off x="0" y="6518973"/>
            <a:ext cx="12192000" cy="360200"/>
          </a:xfrm>
          <a:prstGeom prst="rect">
            <a:avLst/>
          </a:prstGeom>
          <a:solidFill>
            <a:srgbClr val="F8B9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 name="Retângulo 1">
            <a:extLst>
              <a:ext uri="{FF2B5EF4-FFF2-40B4-BE49-F238E27FC236}">
                <a16:creationId xmlns:a16="http://schemas.microsoft.com/office/drawing/2014/main" id="{C587E7C0-9AE0-4CD8-8FD5-8B73A5FF793D}"/>
              </a:ext>
            </a:extLst>
          </p:cNvPr>
          <p:cNvSpPr/>
          <p:nvPr/>
        </p:nvSpPr>
        <p:spPr>
          <a:xfrm>
            <a:off x="6342204" y="1351166"/>
            <a:ext cx="5018742" cy="1785104"/>
          </a:xfrm>
          <a:prstGeom prst="rect">
            <a:avLst/>
          </a:prstGeom>
        </p:spPr>
        <p:txBody>
          <a:bodyPr wrap="square">
            <a:spAutoFit/>
          </a:bodyPr>
          <a:lstStyle/>
          <a:p>
            <a:pPr algn="just"/>
            <a:r>
              <a:rPr lang="pt-BR" sz="2200" dirty="0">
                <a:latin typeface="Calibri" panose="020F0502020204030204" pitchFamily="34" charset="0"/>
                <a:cs typeface="Calibri" panose="020F0502020204030204" pitchFamily="34" charset="0"/>
              </a:rPr>
              <a:t>Esses dados são o resultado da compilação das análises das Avaliações de Desempenho de 2019, a partir das informações prestadas nos formulários pelos servidores e suas chefias. </a:t>
            </a:r>
          </a:p>
        </p:txBody>
      </p:sp>
      <p:pic>
        <p:nvPicPr>
          <p:cNvPr id="16" name="Google Shape;99;p1" descr="LOGO_AVALIACAO DE DESEMPENHO_TESTE.png">
            <a:extLst>
              <a:ext uri="{FF2B5EF4-FFF2-40B4-BE49-F238E27FC236}">
                <a16:creationId xmlns:a16="http://schemas.microsoft.com/office/drawing/2014/main" id="{14E5CF90-7F02-46D2-B9F1-C97D4FB9ECF2}"/>
              </a:ext>
            </a:extLst>
          </p:cNvPr>
          <p:cNvPicPr preferRelativeResize="0"/>
          <p:nvPr/>
        </p:nvPicPr>
        <p:blipFill rotWithShape="1">
          <a:blip r:embed="rId3">
            <a:alphaModFix/>
          </a:blip>
          <a:srcRect/>
          <a:stretch/>
        </p:blipFill>
        <p:spPr>
          <a:xfrm>
            <a:off x="916764" y="1547542"/>
            <a:ext cx="5179236" cy="3607394"/>
          </a:xfrm>
          <a:prstGeom prst="rect">
            <a:avLst/>
          </a:prstGeom>
          <a:noFill/>
          <a:ln>
            <a:noFill/>
          </a:ln>
        </p:spPr>
      </p:pic>
      <p:sp>
        <p:nvSpPr>
          <p:cNvPr id="19" name="Google Shape;106;p2">
            <a:extLst>
              <a:ext uri="{FF2B5EF4-FFF2-40B4-BE49-F238E27FC236}">
                <a16:creationId xmlns:a16="http://schemas.microsoft.com/office/drawing/2014/main" id="{E61A82FA-97FA-4502-BF79-C80DACFFD7B4}"/>
              </a:ext>
            </a:extLst>
          </p:cNvPr>
          <p:cNvSpPr/>
          <p:nvPr/>
        </p:nvSpPr>
        <p:spPr>
          <a:xfrm rot="21063595">
            <a:off x="6973781" y="4381857"/>
            <a:ext cx="4293409" cy="1269711"/>
          </a:xfrm>
          <a:prstGeom prst="bevel">
            <a:avLst>
              <a:gd name="adj" fmla="val 12500"/>
            </a:avLst>
          </a:prstGeom>
          <a:solidFill>
            <a:schemeClr val="lt1"/>
          </a:solidFill>
          <a:ln w="38100" cap="flat" cmpd="sng">
            <a:solidFill>
              <a:srgbClr val="F06646"/>
            </a:solidFill>
            <a:prstDash val="solid"/>
            <a:miter lim="800000"/>
            <a:headEnd type="none" w="sm" len="sm"/>
            <a:tailEnd type="none" w="sm" len="sm"/>
          </a:ln>
          <a:effectLst>
            <a:outerShdw blurRad="50800" dist="38100" dir="10800000" algn="r"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 name="CaixaDeTexto 14">
            <a:extLst>
              <a:ext uri="{FF2B5EF4-FFF2-40B4-BE49-F238E27FC236}">
                <a16:creationId xmlns:a16="http://schemas.microsoft.com/office/drawing/2014/main" id="{3ED2B9C2-30AE-42A3-866C-C0BBE3C3192E}"/>
              </a:ext>
            </a:extLst>
          </p:cNvPr>
          <p:cNvSpPr txBox="1"/>
          <p:nvPr/>
        </p:nvSpPr>
        <p:spPr>
          <a:xfrm rot="21050676">
            <a:off x="7022233" y="4660019"/>
            <a:ext cx="4288536" cy="707886"/>
          </a:xfrm>
          <a:prstGeom prst="rect">
            <a:avLst/>
          </a:prstGeom>
          <a:noFill/>
        </p:spPr>
        <p:txBody>
          <a:bodyPr wrap="square" rtlCol="0">
            <a:spAutoFit/>
          </a:bodyPr>
          <a:lstStyle/>
          <a:p>
            <a:pPr algn="ctr"/>
            <a:r>
              <a:rPr lang="pt-BR" sz="2000" b="1" dirty="0">
                <a:latin typeface="Calibri" panose="020F0502020204030204" pitchFamily="34" charset="0"/>
                <a:cs typeface="Calibri" panose="020F0502020204030204" pitchFamily="34" charset="0"/>
              </a:rPr>
              <a:t>Fiquem por dentro dos próximos informativos da DGD!</a:t>
            </a:r>
          </a:p>
        </p:txBody>
      </p:sp>
      <p:pic>
        <p:nvPicPr>
          <p:cNvPr id="3076" name="Picture 4">
            <a:extLst>
              <a:ext uri="{FF2B5EF4-FFF2-40B4-BE49-F238E27FC236}">
                <a16:creationId xmlns:a16="http://schemas.microsoft.com/office/drawing/2014/main" id="{6106C0D8-757F-4B3D-9AA8-2A4611430D6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545">
            <a:off x="8369865" y="3328138"/>
            <a:ext cx="921066" cy="921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14072"/>
      </p:ext>
    </p:extLst>
  </p:cSld>
  <p:clrMapOvr>
    <a:masterClrMapping/>
  </p:clrMapOvr>
</p:sld>
</file>

<file path=ppt/theme/theme1.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315</TotalTime>
  <Words>318</Words>
  <Application>Microsoft Office PowerPoint</Application>
  <PresentationFormat>Widescreen</PresentationFormat>
  <Paragraphs>18</Paragraphs>
  <Slides>4</Slides>
  <Notes>4</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4</vt:i4>
      </vt:variant>
    </vt:vector>
  </HeadingPairs>
  <TitlesOfParts>
    <vt:vector size="7" baseType="lpstr">
      <vt:lpstr>Arial</vt:lpstr>
      <vt:lpstr>Calibri</vt:lpstr>
      <vt:lpstr>Tema do Office</vt:lpstr>
      <vt:lpstr>Apresentação do PowerPoint</vt:lpstr>
      <vt:lpstr>Apresentação do PowerPoint</vt:lpstr>
      <vt:lpstr>Quais foram as soluções implementadas pelas chefias e servidores quando enfrentaram dificuldades associadas às Relações de Trabalho?</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Louise Cordeiro</dc:creator>
  <cp:lastModifiedBy>Laryssa</cp:lastModifiedBy>
  <cp:revision>141</cp:revision>
  <dcterms:created xsi:type="dcterms:W3CDTF">2020-03-16T18:32:11Z</dcterms:created>
  <dcterms:modified xsi:type="dcterms:W3CDTF">2020-07-10T20:58:42Z</dcterms:modified>
</cp:coreProperties>
</file>