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72" r:id="rId3"/>
    <p:sldId id="273" r:id="rId4"/>
    <p:sldId id="274" r:id="rId5"/>
    <p:sldId id="29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jDhTlo7b0tiyv0jfhNXf7U3vBou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ryss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9" Type="http://customschemas.google.com/relationships/presentationmetadata" Target="metadata"/><Relationship Id="rId3" Type="http://schemas.openxmlformats.org/officeDocument/2006/relationships/slide" Target="slides/slide2.xml"/><Relationship Id="rId42" Type="http://schemas.openxmlformats.org/officeDocument/2006/relationships/viewProps" Target="viewProps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'Planejamento - servidor '!$I$3:$I$7</c:f>
              <c:strCache>
                <c:ptCount val="5"/>
                <c:pt idx="0">
                  <c:v>Eficiência/Eficácia da Atividade</c:v>
                </c:pt>
                <c:pt idx="1">
                  <c:v>Prejuízo ao conhecimento Técnico e Organizacional</c:v>
                </c:pt>
                <c:pt idx="2">
                  <c:v>Comportamental</c:v>
                </c:pt>
                <c:pt idx="3">
                  <c:v>Saúde</c:v>
                </c:pt>
                <c:pt idx="4">
                  <c:v>Outros</c:v>
                </c:pt>
              </c:strCache>
            </c:strRef>
          </c:cat>
          <c:val>
            <c:numRef>
              <c:f>'Planejamento - servidor '!$K$3:$K$7</c:f>
              <c:numCache>
                <c:formatCode>0.0%</c:formatCode>
                <c:ptCount val="5"/>
                <c:pt idx="0">
                  <c:v>0.81981981981981977</c:v>
                </c:pt>
                <c:pt idx="1">
                  <c:v>6.3063063063063057E-2</c:v>
                </c:pt>
                <c:pt idx="2">
                  <c:v>7.2072072072072071E-2</c:v>
                </c:pt>
                <c:pt idx="3">
                  <c:v>2.7027027027027029E-2</c:v>
                </c:pt>
                <c:pt idx="4">
                  <c:v>1.8018018018018018E-2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01-4FC6-A8FA-679550E7687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89680160"/>
        <c:axId val="389676240"/>
      </c:barChart>
      <c:catAx>
        <c:axId val="38968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endParaRPr lang="pt-BR"/>
          </a:p>
        </c:txPr>
        <c:crossAx val="389676240"/>
        <c:crosses val="autoZero"/>
        <c:auto val="1"/>
        <c:lblAlgn val="ctr"/>
        <c:lblOffset val="100"/>
        <c:noMultiLvlLbl val="0"/>
      </c:catAx>
      <c:valAx>
        <c:axId val="38967624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38968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pt-BR" sz="1800" b="1" dirty="0">
                <a:solidFill>
                  <a:schemeClr val="tx1"/>
                </a:solidFill>
              </a:rPr>
              <a:t>Impactos relacionados à Eficiência/Eficácia da Atividade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'Planejamento - servidor '!$I$42:$I$47</c:f>
              <c:strCache>
                <c:ptCount val="6"/>
                <c:pt idx="0">
                  <c:v>Prazo</c:v>
                </c:pt>
                <c:pt idx="1">
                  <c:v>Qualidade</c:v>
                </c:pt>
                <c:pt idx="2">
                  <c:v>Quantidade de Trabalho</c:v>
                </c:pt>
                <c:pt idx="3">
                  <c:v>Resultado</c:v>
                </c:pt>
                <c:pt idx="4">
                  <c:v>Dificuldade para realizar a atividade</c:v>
                </c:pt>
                <c:pt idx="5">
                  <c:v>Inviabilização da Atividade</c:v>
                </c:pt>
              </c:strCache>
            </c:strRef>
          </c:cat>
          <c:val>
            <c:numRef>
              <c:f>'Planejamento - servidor '!$K$42:$K$47</c:f>
              <c:numCache>
                <c:formatCode>0.0%</c:formatCode>
                <c:ptCount val="6"/>
                <c:pt idx="0">
                  <c:v>0.17708333333333395</c:v>
                </c:pt>
                <c:pt idx="1">
                  <c:v>0.18750000000000044</c:v>
                </c:pt>
                <c:pt idx="2">
                  <c:v>0.104166666666667</c:v>
                </c:pt>
                <c:pt idx="3">
                  <c:v>0.18750000000000044</c:v>
                </c:pt>
                <c:pt idx="4">
                  <c:v>0.30208333333333331</c:v>
                </c:pt>
                <c:pt idx="5">
                  <c:v>4.1666666666666664E-2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91-456F-94E6-A28548A99BD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31954080"/>
        <c:axId val="232306864"/>
      </c:barChart>
      <c:catAx>
        <c:axId val="23195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endParaRPr lang="pt-BR"/>
          </a:p>
        </c:txPr>
        <c:crossAx val="232306864"/>
        <c:crosses val="autoZero"/>
        <c:auto val="1"/>
        <c:lblAlgn val="ctr"/>
        <c:lblOffset val="100"/>
        <c:noMultiLvlLbl val="0"/>
      </c:catAx>
      <c:valAx>
        <c:axId val="2323068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3195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99" name="Google Shape;29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8" name="Google Shape;30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9656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Duas Partes de Conteúdo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157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4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2254" y="471116"/>
            <a:ext cx="958850" cy="108902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47028" y="852880"/>
            <a:ext cx="1852613" cy="50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21991" y="899061"/>
            <a:ext cx="1431925" cy="48577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193544" y="852880"/>
            <a:ext cx="3037159" cy="5319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sp>
        <p:nvSpPr>
          <p:cNvPr id="92" name="Google Shape;92;p1"/>
          <p:cNvSpPr/>
          <p:nvPr/>
        </p:nvSpPr>
        <p:spPr>
          <a:xfrm>
            <a:off x="3048000" y="1705627"/>
            <a:ext cx="6201732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Universidade Federal Fluminense</a:t>
            </a:r>
            <a:b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Pró-reitoria de Gestão de Pessoas </a:t>
            </a:r>
            <a:b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Coordenação de Pessoal Técnico-Administrativo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Divisão de Gestão de Desempenho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0" y="2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-3238501" y="3238498"/>
            <a:ext cx="6858002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>
            <a:off x="8581010" y="3238500"/>
            <a:ext cx="6840980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441679" y="4394702"/>
            <a:ext cx="9346971" cy="1422056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2222614" y="4613764"/>
            <a:ext cx="7746771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 das Análises das Avaliações de Desempenho - 2019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0" y="6518973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4"/>
          <p:cNvSpPr/>
          <p:nvPr/>
        </p:nvSpPr>
        <p:spPr>
          <a:xfrm rot="-342733">
            <a:off x="362204" y="2239494"/>
            <a:ext cx="3774962" cy="3179217"/>
          </a:xfrm>
          <a:prstGeom prst="foldedCorner">
            <a:avLst>
              <a:gd name="adj" fmla="val 16667"/>
            </a:avLst>
          </a:prstGeom>
          <a:solidFill>
            <a:srgbClr val="FFF2CC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/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 podemos ver no gráfico ao lado, os servidores apontaram que a dificuldade com o Planejamento, Organização e Desenvolvimento do Trabalho impactou significativamente na </a:t>
            </a:r>
            <a:r>
              <a:rPr lang="pt-BR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Eficiência/Eficácia da Atividade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pt-BR" sz="17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Embora de forma pouco expressiva, o </a:t>
            </a:r>
            <a:r>
              <a:rPr lang="pt-BR" sz="175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Comportamento</a:t>
            </a:r>
            <a:r>
              <a:rPr lang="pt-BR" sz="17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 </a:t>
            </a:r>
            <a:r>
              <a:rPr lang="pt-BR" sz="175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Conhecimento Técnico </a:t>
            </a:r>
            <a:r>
              <a:rPr lang="pt-BR" sz="17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a </a:t>
            </a:r>
            <a:r>
              <a:rPr lang="pt-BR" sz="175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Saúde </a:t>
            </a:r>
            <a:r>
              <a:rPr lang="pt-BR" sz="17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 servidores também sofreram prejuízos.</a:t>
            </a:r>
            <a:endParaRPr sz="17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14"/>
          <p:cNvSpPr/>
          <p:nvPr/>
        </p:nvSpPr>
        <p:spPr>
          <a:xfrm>
            <a:off x="0" y="0"/>
            <a:ext cx="12192000" cy="1055772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14"/>
          <p:cNvSpPr/>
          <p:nvPr/>
        </p:nvSpPr>
        <p:spPr>
          <a:xfrm>
            <a:off x="876298" y="101665"/>
            <a:ext cx="10439399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Quais foram os impactos diante das dificuldades relacionadas ao Planejamento, Organização e Desenvolvimento do Trabalho, de acordo com os servidores?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dirty="0"/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/>
        </p:nvGraphicFramePr>
        <p:xfrm>
          <a:off x="4467138" y="1187114"/>
          <a:ext cx="7511502" cy="5283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" name="Google Shape;30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8726" y="1168173"/>
            <a:ext cx="4683007" cy="3115288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10"/>
          <p:cNvSpPr/>
          <p:nvPr/>
        </p:nvSpPr>
        <p:spPr>
          <a:xfrm>
            <a:off x="0" y="0"/>
            <a:ext cx="12192000" cy="1055772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10"/>
          <p:cNvSpPr/>
          <p:nvPr/>
        </p:nvSpPr>
        <p:spPr>
          <a:xfrm>
            <a:off x="0" y="101665"/>
            <a:ext cx="1219200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Quais foram os impactos diante das dificuldades relacionadas ao </a:t>
            </a:r>
            <a:r>
              <a:rPr lang="pt-BR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Planejamento, Organização e Desenvolvimento do Trabalho, de acordo com os </a:t>
            </a:r>
            <a:r>
              <a:rPr lang="pt-BR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servidores</a:t>
            </a:r>
            <a:r>
              <a:rPr lang="pt-BR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04" name="Google Shape;304;p10"/>
          <p:cNvGraphicFramePr/>
          <p:nvPr/>
        </p:nvGraphicFramePr>
        <p:xfrm>
          <a:off x="5316822" y="1950720"/>
          <a:ext cx="6636455" cy="436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05" name="Google Shape;305;p10"/>
          <p:cNvSpPr/>
          <p:nvPr/>
        </p:nvSpPr>
        <p:spPr>
          <a:xfrm rot="-342703">
            <a:off x="308899" y="4504851"/>
            <a:ext cx="4542653" cy="1875008"/>
          </a:xfrm>
          <a:prstGeom prst="foldedCorner">
            <a:avLst>
              <a:gd name="adj" fmla="val 16667"/>
            </a:avLst>
          </a:prstGeom>
          <a:solidFill>
            <a:srgbClr val="FFF2CC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endParaRPr sz="1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buSzPts val="1750"/>
            </a:pPr>
            <a:r>
              <a:rPr lang="pt-BR" sz="175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Dentro da categoria </a:t>
            </a:r>
            <a:r>
              <a:rPr lang="pt-BR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Eficiência/Eficácia da Atividade</a:t>
            </a:r>
            <a:r>
              <a:rPr lang="pt-BR" sz="175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foi possível i</a:t>
            </a:r>
            <a:r>
              <a:rPr lang="pt-BR" sz="17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dentificar que o </a:t>
            </a:r>
            <a:r>
              <a:rPr lang="pt-BR" sz="175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prazo, a qualidade, a</a:t>
            </a:r>
            <a:r>
              <a:rPr lang="pt-BR" sz="17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75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quantidade de trabalho</a:t>
            </a:r>
            <a:r>
              <a:rPr lang="pt-BR" sz="17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pt-BR" sz="175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resultado e a </a:t>
            </a:r>
            <a:r>
              <a:rPr lang="pt-BR" sz="17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realização das atividades</a:t>
            </a:r>
            <a:r>
              <a:rPr lang="pt-BR" sz="175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ficaram </a:t>
            </a:r>
            <a:r>
              <a:rPr lang="pt-BR" sz="17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comprometidos.</a:t>
            </a:r>
            <a:endParaRPr sz="175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5"/>
          <p:cNvSpPr txBox="1">
            <a:spLocks noGrp="1"/>
          </p:cNvSpPr>
          <p:nvPr>
            <p:ph type="body" idx="1"/>
          </p:nvPr>
        </p:nvSpPr>
        <p:spPr>
          <a:xfrm>
            <a:off x="-199595" y="938919"/>
            <a:ext cx="7681041" cy="1373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28600" lvl="0" indent="-889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r>
              <a:rPr lang="pt-BR" sz="1800" dirty="0"/>
              <a:t>  A maior parte das soluções implementadas pelas chefias e servidores se deu por meio da </a:t>
            </a:r>
            <a:r>
              <a:rPr lang="pt-BR" sz="1800" i="1" dirty="0"/>
              <a:t>Gestão da Atividade </a:t>
            </a:r>
            <a:r>
              <a:rPr lang="pt-BR" sz="1800" dirty="0"/>
              <a:t>(58,2%) e também pelo </a:t>
            </a:r>
            <a:r>
              <a:rPr lang="pt-BR" sz="1800" i="1" dirty="0"/>
              <a:t>Aprimoramento do Conhecimento Técnico e Organizacional </a:t>
            </a:r>
            <a:r>
              <a:rPr lang="pt-BR" sz="1800" dirty="0"/>
              <a:t>(22,4%), conforme mostra o gráfico. </a:t>
            </a:r>
            <a:endParaRPr sz="1800" dirty="0"/>
          </a:p>
          <a:p>
            <a:pPr marL="228600" lvl="0" indent="-889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000" dirty="0"/>
          </a:p>
        </p:txBody>
      </p:sp>
      <p:sp>
        <p:nvSpPr>
          <p:cNvPr id="311" name="Google Shape;311;p15"/>
          <p:cNvSpPr/>
          <p:nvPr/>
        </p:nvSpPr>
        <p:spPr>
          <a:xfrm>
            <a:off x="0" y="-52"/>
            <a:ext cx="12192000" cy="923543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15"/>
          <p:cNvSpPr txBox="1">
            <a:spLocks noGrp="1"/>
          </p:cNvSpPr>
          <p:nvPr>
            <p:ph type="title"/>
          </p:nvPr>
        </p:nvSpPr>
        <p:spPr>
          <a:xfrm>
            <a:off x="0" y="101074"/>
            <a:ext cx="12192000" cy="721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20"/>
              <a:buNone/>
            </a:pPr>
            <a:r>
              <a:rPr lang="pt-BR" sz="2400" b="1">
                <a:solidFill>
                  <a:schemeClr val="dk1"/>
                </a:solidFill>
              </a:rPr>
              <a:t>Quais foram as soluções implementadas pelas chefias e servidores quando enfrentaram dificuldades relacionadas ao </a:t>
            </a:r>
            <a:r>
              <a:rPr lang="pt-BR" sz="2400" b="1">
                <a:latin typeface="Calibri"/>
                <a:ea typeface="Calibri"/>
                <a:cs typeface="Calibri"/>
                <a:sym typeface="Calibri"/>
              </a:rPr>
              <a:t>Planejamento, Organização e Desenvolvimento do Trabalho? </a:t>
            </a:r>
            <a:endParaRPr sz="2400"/>
          </a:p>
        </p:txBody>
      </p:sp>
      <p:pic>
        <p:nvPicPr>
          <p:cNvPr id="313" name="Google Shape;31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050" y="2531439"/>
            <a:ext cx="7569991" cy="4207256"/>
          </a:xfrm>
          <a:prstGeom prst="rect">
            <a:avLst/>
          </a:prstGeom>
          <a:noFill/>
          <a:ln>
            <a:noFill/>
          </a:ln>
        </p:spPr>
      </p:pic>
      <p:sp>
        <p:nvSpPr>
          <p:cNvPr id="314" name="Google Shape;314;p15"/>
          <p:cNvSpPr txBox="1"/>
          <p:nvPr/>
        </p:nvSpPr>
        <p:spPr>
          <a:xfrm>
            <a:off x="8401496" y="2243481"/>
            <a:ext cx="3450695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pt-BR" sz="15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Reportar à instância competente para o provimento de melhorias</a:t>
            </a:r>
            <a:endParaRPr sz="15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pt-BR" sz="15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Reuniões e participação da equipe</a:t>
            </a:r>
            <a:endParaRPr sz="15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pt-BR" sz="15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Gerir fluxos e procedimentos</a:t>
            </a:r>
            <a:endParaRPr sz="15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15"/>
          <p:cNvSpPr/>
          <p:nvPr/>
        </p:nvSpPr>
        <p:spPr>
          <a:xfrm>
            <a:off x="8242002" y="2980586"/>
            <a:ext cx="145205" cy="159461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15"/>
          <p:cNvSpPr/>
          <p:nvPr/>
        </p:nvSpPr>
        <p:spPr>
          <a:xfrm>
            <a:off x="8241157" y="2351847"/>
            <a:ext cx="145205" cy="159461"/>
          </a:xfrm>
          <a:prstGeom prst="rect">
            <a:avLst/>
          </a:prstGeom>
          <a:solidFill>
            <a:srgbClr val="A5A5A5"/>
          </a:solidFill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15"/>
          <p:cNvSpPr txBox="1"/>
          <p:nvPr/>
        </p:nvSpPr>
        <p:spPr>
          <a:xfrm>
            <a:off x="8386362" y="4867511"/>
            <a:ext cx="3450694" cy="1969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pt-BR" sz="15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Leitura sobre legislações, normativas e demais assuntos</a:t>
            </a:r>
            <a:endParaRPr sz="15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pt-BR" sz="15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Orientação/troca de conhecimento</a:t>
            </a:r>
            <a:endParaRPr sz="15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pt-BR" sz="15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Treinamento/capacitação</a:t>
            </a:r>
            <a:endParaRPr sz="15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15"/>
          <p:cNvSpPr/>
          <p:nvPr/>
        </p:nvSpPr>
        <p:spPr>
          <a:xfrm>
            <a:off x="8235801" y="5637964"/>
            <a:ext cx="132455" cy="133974"/>
          </a:xfrm>
          <a:prstGeom prst="rect">
            <a:avLst/>
          </a:prstGeom>
          <a:solidFill>
            <a:srgbClr val="C55A11"/>
          </a:solidFill>
          <a:ln w="25400" cap="flat" cmpd="sng">
            <a:solidFill>
              <a:srgbClr val="C55A1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15"/>
          <p:cNvSpPr/>
          <p:nvPr/>
        </p:nvSpPr>
        <p:spPr>
          <a:xfrm>
            <a:off x="8253907" y="5025134"/>
            <a:ext cx="132455" cy="133974"/>
          </a:xfrm>
          <a:prstGeom prst="rect">
            <a:avLst/>
          </a:prstGeom>
          <a:solidFill>
            <a:srgbClr val="7F7F7F"/>
          </a:solidFill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15"/>
          <p:cNvSpPr/>
          <p:nvPr/>
        </p:nvSpPr>
        <p:spPr>
          <a:xfrm>
            <a:off x="8235801" y="6082945"/>
            <a:ext cx="132455" cy="133974"/>
          </a:xfrm>
          <a:prstGeom prst="rect">
            <a:avLst/>
          </a:prstGeom>
          <a:solidFill>
            <a:srgbClr val="548135"/>
          </a:solidFill>
          <a:ln w="25400" cap="flat" cmpd="sng">
            <a:solidFill>
              <a:srgbClr val="54813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15"/>
          <p:cNvSpPr txBox="1"/>
          <p:nvPr/>
        </p:nvSpPr>
        <p:spPr>
          <a:xfrm>
            <a:off x="8148010" y="4152546"/>
            <a:ext cx="369122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Aprimoramento do Conhecimento Técnico e Organizacional: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15"/>
          <p:cNvSpPr txBox="1"/>
          <p:nvPr/>
        </p:nvSpPr>
        <p:spPr>
          <a:xfrm>
            <a:off x="8148011" y="1843176"/>
            <a:ext cx="369122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Gestão da Atividade: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15"/>
          <p:cNvSpPr/>
          <p:nvPr/>
        </p:nvSpPr>
        <p:spPr>
          <a:xfrm>
            <a:off x="8239585" y="3471076"/>
            <a:ext cx="145205" cy="159461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4" name="Google Shape;324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55610" y="2989421"/>
            <a:ext cx="1977929" cy="1643045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Google Shape;325;p15"/>
          <p:cNvSpPr/>
          <p:nvPr/>
        </p:nvSpPr>
        <p:spPr>
          <a:xfrm rot="457816">
            <a:off x="5612153" y="2050686"/>
            <a:ext cx="2389058" cy="1331525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7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Essas soluções consistem em quais ações?</a:t>
            </a:r>
            <a:endParaRPr sz="1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15"/>
          <p:cNvSpPr/>
          <p:nvPr/>
        </p:nvSpPr>
        <p:spPr>
          <a:xfrm>
            <a:off x="8096191" y="1843177"/>
            <a:ext cx="3743046" cy="2021516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15"/>
          <p:cNvSpPr/>
          <p:nvPr/>
        </p:nvSpPr>
        <p:spPr>
          <a:xfrm>
            <a:off x="8096191" y="4060869"/>
            <a:ext cx="3768955" cy="2351461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/>
          <p:nvPr/>
        </p:nvSpPr>
        <p:spPr>
          <a:xfrm>
            <a:off x="0" y="2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-3238501" y="3238498"/>
            <a:ext cx="6858002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>
            <a:off x="8581010" y="3238500"/>
            <a:ext cx="6840980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0" y="6518973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587E7C0-9AE0-4CD8-8FD5-8B73A5FF793D}"/>
              </a:ext>
            </a:extLst>
          </p:cNvPr>
          <p:cNvSpPr/>
          <p:nvPr/>
        </p:nvSpPr>
        <p:spPr>
          <a:xfrm>
            <a:off x="6342204" y="1351166"/>
            <a:ext cx="501874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Calibri" panose="020F0502020204030204" pitchFamily="34" charset="0"/>
                <a:cs typeface="Calibri" panose="020F0502020204030204" pitchFamily="34" charset="0"/>
              </a:rPr>
              <a:t>Esses dados são o resultado da compilação das análises das Avaliações de Desempenho de 2019, a partir das informações prestadas nos formulários pelos servidores e suas chefias. </a:t>
            </a:r>
          </a:p>
        </p:txBody>
      </p:sp>
      <p:pic>
        <p:nvPicPr>
          <p:cNvPr id="16" name="Google Shape;99;p1" descr="LOGO_AVALIACAO DE DESEMPENHO_TESTE.png">
            <a:extLst>
              <a:ext uri="{FF2B5EF4-FFF2-40B4-BE49-F238E27FC236}">
                <a16:creationId xmlns:a16="http://schemas.microsoft.com/office/drawing/2014/main" id="{14E5CF90-7F02-46D2-B9F1-C97D4FB9ECF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764" y="1547542"/>
            <a:ext cx="5179236" cy="360739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06;p2">
            <a:extLst>
              <a:ext uri="{FF2B5EF4-FFF2-40B4-BE49-F238E27FC236}">
                <a16:creationId xmlns:a16="http://schemas.microsoft.com/office/drawing/2014/main" id="{E61A82FA-97FA-4502-BF79-C80DACFFD7B4}"/>
              </a:ext>
            </a:extLst>
          </p:cNvPr>
          <p:cNvSpPr/>
          <p:nvPr/>
        </p:nvSpPr>
        <p:spPr>
          <a:xfrm rot="21063595">
            <a:off x="6973781" y="4381857"/>
            <a:ext cx="4293409" cy="1269711"/>
          </a:xfrm>
          <a:prstGeom prst="bevel">
            <a:avLst>
              <a:gd name="adj" fmla="val 12500"/>
            </a:avLst>
          </a:prstGeom>
          <a:solidFill>
            <a:schemeClr val="lt1"/>
          </a:solidFill>
          <a:ln w="38100" cap="flat" cmpd="sng">
            <a:solidFill>
              <a:srgbClr val="F06646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3ED2B9C2-30AE-42A3-866C-C0BBE3C3192E}"/>
              </a:ext>
            </a:extLst>
          </p:cNvPr>
          <p:cNvSpPr txBox="1"/>
          <p:nvPr/>
        </p:nvSpPr>
        <p:spPr>
          <a:xfrm rot="21050676">
            <a:off x="7022233" y="4660019"/>
            <a:ext cx="4288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Fiquem por dentro dos próximos informativos da DGD!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6106C0D8-757F-4B3D-9AA8-2A4611430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32545">
            <a:off x="8369865" y="3328138"/>
            <a:ext cx="921066" cy="92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14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320</Words>
  <Application>Microsoft Office PowerPoint</Application>
  <PresentationFormat>Widescreen</PresentationFormat>
  <Paragraphs>28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Quais foram as soluções implementadas pelas chefias e servidores quando enfrentaram dificuldades relacionadas ao Planejamento, Organização e Desenvolvimento do Trabalho?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Louise Cordeiro</dc:creator>
  <cp:lastModifiedBy>Laryssa</cp:lastModifiedBy>
  <cp:revision>140</cp:revision>
  <dcterms:created xsi:type="dcterms:W3CDTF">2020-03-16T18:32:11Z</dcterms:created>
  <dcterms:modified xsi:type="dcterms:W3CDTF">2020-06-09T20:32:35Z</dcterms:modified>
</cp:coreProperties>
</file>